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6"/>
  </p:notesMasterIdLst>
  <p:handoutMasterIdLst>
    <p:handoutMasterId r:id="rId37"/>
  </p:handoutMasterIdLst>
  <p:sldIdLst>
    <p:sldId id="256" r:id="rId2"/>
    <p:sldId id="258" r:id="rId3"/>
    <p:sldId id="260" r:id="rId4"/>
    <p:sldId id="261" r:id="rId5"/>
    <p:sldId id="257" r:id="rId6"/>
    <p:sldId id="262" r:id="rId7"/>
    <p:sldId id="263" r:id="rId8"/>
    <p:sldId id="264" r:id="rId9"/>
    <p:sldId id="266" r:id="rId10"/>
    <p:sldId id="267" r:id="rId11"/>
    <p:sldId id="286" r:id="rId12"/>
    <p:sldId id="297" r:id="rId13"/>
    <p:sldId id="269" r:id="rId14"/>
    <p:sldId id="298" r:id="rId15"/>
    <p:sldId id="300" r:id="rId16"/>
    <p:sldId id="301" r:id="rId17"/>
    <p:sldId id="284" r:id="rId18"/>
    <p:sldId id="285" r:id="rId19"/>
    <p:sldId id="268" r:id="rId20"/>
    <p:sldId id="276" r:id="rId21"/>
    <p:sldId id="294" r:id="rId22"/>
    <p:sldId id="291" r:id="rId23"/>
    <p:sldId id="293" r:id="rId24"/>
    <p:sldId id="287" r:id="rId25"/>
    <p:sldId id="295" r:id="rId26"/>
    <p:sldId id="288" r:id="rId27"/>
    <p:sldId id="289" r:id="rId28"/>
    <p:sldId id="278" r:id="rId29"/>
    <p:sldId id="296" r:id="rId30"/>
    <p:sldId id="281" r:id="rId31"/>
    <p:sldId id="279" r:id="rId32"/>
    <p:sldId id="280" r:id="rId33"/>
    <p:sldId id="299" r:id="rId34"/>
    <p:sldId id="283" r:id="rId35"/>
  </p:sldIdLst>
  <p:sldSz cx="9144000" cy="6858000" type="screen4x3"/>
  <p:notesSz cx="6797675" cy="9928225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1" d="100"/>
          <a:sy n="81" d="100"/>
        </p:scale>
        <p:origin x="1498" y="6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handoutMaster" Target="handoutMasters/handoutMaster1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 dirty="0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BB9826D-6019-4209-BEE8-028147088001}" type="datetimeFigureOut">
              <a:rPr lang="cs-CZ" smtClean="0"/>
              <a:t>29.03.2021</a:t>
            </a:fld>
            <a:endParaRPr lang="cs-CZ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2"/>
          </p:nvPr>
        </p:nvSpPr>
        <p:spPr>
          <a:xfrm>
            <a:off x="0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3"/>
          </p:nvPr>
        </p:nvSpPr>
        <p:spPr>
          <a:xfrm>
            <a:off x="3850443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B7092B3-E3EF-492E-80A2-5E5CD96131C7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23271260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 dirty="0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66AA360-78DC-4E7B-8D3C-F806256B98BC}" type="datetimeFigureOut">
              <a:rPr lang="cs-CZ" smtClean="0"/>
              <a:t>29.03.2021</a:t>
            </a:fld>
            <a:endParaRPr lang="cs-CZ" dirty="0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165225" y="1241425"/>
            <a:ext cx="44672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 dirty="0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79450" y="4778375"/>
            <a:ext cx="5438775" cy="39084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9429750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 dirty="0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49688" y="9429750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C741E8B-1F02-493A-A382-10A147D5ABCA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35124375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C741E8B-1F02-493A-A382-10A147D5ABCA}" type="slidenum">
              <a:rPr lang="cs-CZ" smtClean="0"/>
              <a:t>4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32238183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/>
              <a:t>Kliknutím lze upravit styl předlohy.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74187B-10E6-448A-B05A-C5BB00B61367}" type="datetimeFigureOut">
              <a:rPr lang="cs-CZ" smtClean="0"/>
              <a:t>29.03.2021</a:t>
            </a:fld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B0DC5B-A849-471F-96A6-B8315E2B2AB4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32577919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74187B-10E6-448A-B05A-C5BB00B61367}" type="datetimeFigureOut">
              <a:rPr lang="cs-CZ" smtClean="0"/>
              <a:t>29.03.2021</a:t>
            </a:fld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B0DC5B-A849-471F-96A6-B8315E2B2AB4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8236548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74187B-10E6-448A-B05A-C5BB00B61367}" type="datetimeFigureOut">
              <a:rPr lang="cs-CZ" smtClean="0"/>
              <a:t>29.03.2021</a:t>
            </a:fld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B0DC5B-A849-471F-96A6-B8315E2B2AB4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5092908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74187B-10E6-448A-B05A-C5BB00B61367}" type="datetimeFigureOut">
              <a:rPr lang="cs-CZ" smtClean="0"/>
              <a:t>29.03.2021</a:t>
            </a:fld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B0DC5B-A849-471F-96A6-B8315E2B2AB4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8027841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74187B-10E6-448A-B05A-C5BB00B61367}" type="datetimeFigureOut">
              <a:rPr lang="cs-CZ" smtClean="0"/>
              <a:t>29.03.2021</a:t>
            </a:fld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B0DC5B-A849-471F-96A6-B8315E2B2AB4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8288968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74187B-10E6-448A-B05A-C5BB00B61367}" type="datetimeFigureOut">
              <a:rPr lang="cs-CZ" smtClean="0"/>
              <a:t>29.03.2021</a:t>
            </a:fld>
            <a:endParaRPr lang="cs-CZ" dirty="0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B0DC5B-A849-471F-96A6-B8315E2B2AB4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2690844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74187B-10E6-448A-B05A-C5BB00B61367}" type="datetimeFigureOut">
              <a:rPr lang="cs-CZ" smtClean="0"/>
              <a:t>29.03.2021</a:t>
            </a:fld>
            <a:endParaRPr lang="cs-CZ" dirty="0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B0DC5B-A849-471F-96A6-B8315E2B2AB4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2251337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74187B-10E6-448A-B05A-C5BB00B61367}" type="datetimeFigureOut">
              <a:rPr lang="cs-CZ" smtClean="0"/>
              <a:t>29.03.2021</a:t>
            </a:fld>
            <a:endParaRPr lang="cs-CZ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B0DC5B-A849-471F-96A6-B8315E2B2AB4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4461430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74187B-10E6-448A-B05A-C5BB00B61367}" type="datetimeFigureOut">
              <a:rPr lang="cs-CZ" smtClean="0"/>
              <a:t>29.03.2021</a:t>
            </a:fld>
            <a:endParaRPr lang="cs-CZ" dirty="0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B0DC5B-A849-471F-96A6-B8315E2B2AB4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3694080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74187B-10E6-448A-B05A-C5BB00B61367}" type="datetimeFigureOut">
              <a:rPr lang="cs-CZ" smtClean="0"/>
              <a:t>29.03.2021</a:t>
            </a:fld>
            <a:endParaRPr lang="cs-CZ" dirty="0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B0DC5B-A849-471F-96A6-B8315E2B2AB4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7378247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74187B-10E6-448A-B05A-C5BB00B61367}" type="datetimeFigureOut">
              <a:rPr lang="cs-CZ" smtClean="0"/>
              <a:t>29.03.2021</a:t>
            </a:fld>
            <a:endParaRPr lang="cs-CZ" dirty="0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B0DC5B-A849-471F-96A6-B8315E2B2AB4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7726290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174187B-10E6-448A-B05A-C5BB00B61367}" type="datetimeFigureOut">
              <a:rPr lang="cs-CZ" smtClean="0"/>
              <a:t>29.03.2021</a:t>
            </a:fld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FB0DC5B-A849-471F-96A6-B8315E2B2AB4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5081083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://www.ostrava.cz/" TargetMode="Externa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hyperlink" Target="mailto:helpdesk.dotace@ostrava.cz" TargetMode="External"/><Relationship Id="rId2" Type="http://schemas.openxmlformats.org/officeDocument/2006/relationships/hyperlink" Target="mailto:mchylova@ostrava.cz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11560" y="548680"/>
            <a:ext cx="7772400" cy="1944216"/>
          </a:xfrm>
        </p:spPr>
        <p:txBody>
          <a:bodyPr>
            <a:normAutofit fontScale="90000"/>
          </a:bodyPr>
          <a:lstStyle/>
          <a:p>
            <a:br>
              <a:rPr lang="cs-CZ" sz="3600" b="1" dirty="0"/>
            </a:br>
            <a:r>
              <a:rPr lang="cs-CZ" sz="4000" b="1" dirty="0"/>
              <a:t>Postup pro podání žádostí </a:t>
            </a:r>
            <a:br>
              <a:rPr lang="cs-CZ" sz="4000" b="1" dirty="0"/>
            </a:br>
            <a:r>
              <a:rPr lang="cs-CZ" sz="4000" b="1" dirty="0"/>
              <a:t>o poskytnutí peněžních </a:t>
            </a:r>
            <a:br>
              <a:rPr lang="cs-CZ" sz="4000" b="1" dirty="0"/>
            </a:br>
            <a:r>
              <a:rPr lang="cs-CZ" sz="4000" b="1" dirty="0"/>
              <a:t>prostředků z rozpočtu SMO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475656" y="3140968"/>
            <a:ext cx="6400800" cy="2448272"/>
          </a:xfrm>
        </p:spPr>
        <p:txBody>
          <a:bodyPr>
            <a:normAutofit/>
          </a:bodyPr>
          <a:lstStyle/>
          <a:p>
            <a:r>
              <a:rPr lang="cs-CZ" sz="3600" b="1" dirty="0">
                <a:solidFill>
                  <a:srgbClr val="0070C0"/>
                </a:solidFill>
              </a:rPr>
              <a:t>Program na podporu </a:t>
            </a:r>
            <a:br>
              <a:rPr lang="cs-CZ" sz="3600" b="1" dirty="0">
                <a:solidFill>
                  <a:srgbClr val="0070C0"/>
                </a:solidFill>
              </a:rPr>
            </a:br>
            <a:r>
              <a:rPr lang="cs-CZ" sz="3600" b="1" dirty="0">
                <a:solidFill>
                  <a:srgbClr val="0070C0"/>
                </a:solidFill>
              </a:rPr>
              <a:t>cizojazyčné výuky </a:t>
            </a:r>
            <a:br>
              <a:rPr lang="cs-CZ" sz="3600" b="1" dirty="0">
                <a:solidFill>
                  <a:srgbClr val="0070C0"/>
                </a:solidFill>
              </a:rPr>
            </a:br>
            <a:r>
              <a:rPr lang="cs-CZ" sz="3600" b="1" dirty="0">
                <a:solidFill>
                  <a:srgbClr val="0070C0"/>
                </a:solidFill>
              </a:rPr>
              <a:t>pro školní rok 2021/2022</a:t>
            </a:r>
          </a:p>
        </p:txBody>
      </p:sp>
      <p:pic>
        <p:nvPicPr>
          <p:cNvPr id="4" name="Picture 4" descr="http://www.ostrava.cz/jahia/webdav/shared/design_manual/proveden%C3%AD%20zna%C4%8Dky/Ostrava_lg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868144" y="6233287"/>
            <a:ext cx="2796790" cy="3391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44318339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2000" b="1" dirty="0"/>
              <a:t>V případě, že nebude povinná položka vyplněna nebo bude vyplněna v nesprávném formátu, systém vás na to </a:t>
            </a:r>
            <a:r>
              <a:rPr lang="cs-CZ" sz="2000" b="1" dirty="0">
                <a:solidFill>
                  <a:srgbClr val="FF0000"/>
                </a:solidFill>
              </a:rPr>
              <a:t>upozorní</a:t>
            </a:r>
            <a:endParaRPr lang="cs-CZ" sz="2000" dirty="0"/>
          </a:p>
        </p:txBody>
      </p:sp>
      <p:pic>
        <p:nvPicPr>
          <p:cNvPr id="4" name="Picture 4" descr="http://www.ostrava.cz/jahia/webdav/shared/design_manual/proveden%C3%AD%20zna%C4%8Dky/Ostrava_lg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019925" y="6524625"/>
            <a:ext cx="1970088" cy="238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Obrázek 5">
            <a:extLst>
              <a:ext uri="{FF2B5EF4-FFF2-40B4-BE49-F238E27FC236}">
                <a16:creationId xmlns:a16="http://schemas.microsoft.com/office/drawing/2014/main" id="{766D06E8-F3F3-4B84-8572-123AAB80745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1560" y="1417638"/>
            <a:ext cx="8075240" cy="4891682"/>
          </a:xfrm>
          <a:prstGeom prst="rect">
            <a:avLst/>
          </a:prstGeom>
        </p:spPr>
      </p:pic>
      <p:cxnSp>
        <p:nvCxnSpPr>
          <p:cNvPr id="8" name="Přímá spojnice se šipkou 7">
            <a:extLst>
              <a:ext uri="{FF2B5EF4-FFF2-40B4-BE49-F238E27FC236}">
                <a16:creationId xmlns:a16="http://schemas.microsoft.com/office/drawing/2014/main" id="{2E3166D5-8D44-4E70-87B4-E408806CC89D}"/>
              </a:ext>
            </a:extLst>
          </p:cNvPr>
          <p:cNvCxnSpPr>
            <a:cxnSpLocks/>
          </p:cNvCxnSpPr>
          <p:nvPr/>
        </p:nvCxnSpPr>
        <p:spPr>
          <a:xfrm flipH="1">
            <a:off x="4788024" y="1124744"/>
            <a:ext cx="1872208" cy="2496011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3367066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2400" b="1" dirty="0">
                <a:solidFill>
                  <a:srgbClr val="FF0000"/>
                </a:solidFill>
              </a:rPr>
              <a:t>Rok 2021 </a:t>
            </a:r>
            <a:r>
              <a:rPr lang="cs-CZ" sz="2400" b="1" dirty="0"/>
              <a:t>je již vyplněn, dále vyplňte </a:t>
            </a:r>
            <a:r>
              <a:rPr lang="cs-CZ" sz="2400" b="1" dirty="0">
                <a:solidFill>
                  <a:srgbClr val="FF0000"/>
                </a:solidFill>
              </a:rPr>
              <a:t>Název projektu</a:t>
            </a:r>
            <a:endParaRPr lang="cs-CZ" sz="2400" dirty="0">
              <a:solidFill>
                <a:srgbClr val="FF0000"/>
              </a:solidFill>
            </a:endParaRPr>
          </a:p>
        </p:txBody>
      </p:sp>
      <p:pic>
        <p:nvPicPr>
          <p:cNvPr id="6" name="Picture 4" descr="http://www.ostrava.cz/jahia/webdav/shared/design_manual/proveden%C3%AD%20zna%C4%8Dky/Ostrava_lg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015211" y="6500812"/>
            <a:ext cx="1970088" cy="238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9" name="Přímá spojnice se šipkou 8">
            <a:extLst>
              <a:ext uri="{FF2B5EF4-FFF2-40B4-BE49-F238E27FC236}">
                <a16:creationId xmlns:a16="http://schemas.microsoft.com/office/drawing/2014/main" id="{6D487B49-67ED-4FE0-9ACC-DC1F944CC23E}"/>
              </a:ext>
            </a:extLst>
          </p:cNvPr>
          <p:cNvCxnSpPr>
            <a:cxnSpLocks/>
          </p:cNvCxnSpPr>
          <p:nvPr/>
        </p:nvCxnSpPr>
        <p:spPr>
          <a:xfrm flipH="1">
            <a:off x="5004048" y="1179513"/>
            <a:ext cx="288032" cy="2321495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pic>
        <p:nvPicPr>
          <p:cNvPr id="5" name="Obrázek 4">
            <a:extLst>
              <a:ext uri="{FF2B5EF4-FFF2-40B4-BE49-F238E27FC236}">
                <a16:creationId xmlns:a16="http://schemas.microsoft.com/office/drawing/2014/main" id="{956E956E-160F-4A93-A688-10DC9CCEB18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9552" y="1180480"/>
            <a:ext cx="8147248" cy="4912816"/>
          </a:xfrm>
          <a:prstGeom prst="rect">
            <a:avLst/>
          </a:prstGeom>
        </p:spPr>
      </p:pic>
      <p:cxnSp>
        <p:nvCxnSpPr>
          <p:cNvPr id="8" name="Přímá spojnice se šipkou 7">
            <a:extLst>
              <a:ext uri="{FF2B5EF4-FFF2-40B4-BE49-F238E27FC236}">
                <a16:creationId xmlns:a16="http://schemas.microsoft.com/office/drawing/2014/main" id="{A62D2392-26F9-45E1-8DFD-C22455D0AA28}"/>
              </a:ext>
            </a:extLst>
          </p:cNvPr>
          <p:cNvCxnSpPr>
            <a:cxnSpLocks/>
          </p:cNvCxnSpPr>
          <p:nvPr/>
        </p:nvCxnSpPr>
        <p:spPr>
          <a:xfrm flipH="1">
            <a:off x="4572000" y="980728"/>
            <a:ext cx="2232248" cy="2088232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6361519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2400" b="1" dirty="0"/>
              <a:t>Zde vyberte </a:t>
            </a:r>
            <a:r>
              <a:rPr lang="cs-CZ" sz="2400" b="1" dirty="0">
                <a:solidFill>
                  <a:srgbClr val="FF0000"/>
                </a:solidFill>
              </a:rPr>
              <a:t>právní formu</a:t>
            </a:r>
            <a:endParaRPr lang="cs-CZ" sz="2400" dirty="0"/>
          </a:p>
        </p:txBody>
      </p:sp>
      <p:pic>
        <p:nvPicPr>
          <p:cNvPr id="6" name="Picture 4" descr="http://www.ostrava.cz/jahia/webdav/shared/design_manual/proveden%C3%AD%20zna%C4%8Dky/Ostrava_lg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015211" y="6500812"/>
            <a:ext cx="1970088" cy="238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Obrázek 3">
            <a:extLst>
              <a:ext uri="{FF2B5EF4-FFF2-40B4-BE49-F238E27FC236}">
                <a16:creationId xmlns:a16="http://schemas.microsoft.com/office/drawing/2014/main" id="{4EC2FC82-635E-4EAE-BADA-C24C7441005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" y="1268760"/>
            <a:ext cx="8229600" cy="4968552"/>
          </a:xfrm>
          <a:prstGeom prst="rect">
            <a:avLst/>
          </a:prstGeom>
        </p:spPr>
      </p:pic>
      <p:cxnSp>
        <p:nvCxnSpPr>
          <p:cNvPr id="9" name="Přímá spojnice se šipkou 8">
            <a:extLst>
              <a:ext uri="{FF2B5EF4-FFF2-40B4-BE49-F238E27FC236}">
                <a16:creationId xmlns:a16="http://schemas.microsoft.com/office/drawing/2014/main" id="{6D487B49-67ED-4FE0-9ACC-DC1F944CC23E}"/>
              </a:ext>
            </a:extLst>
          </p:cNvPr>
          <p:cNvCxnSpPr>
            <a:cxnSpLocks/>
          </p:cNvCxnSpPr>
          <p:nvPr/>
        </p:nvCxnSpPr>
        <p:spPr>
          <a:xfrm flipH="1">
            <a:off x="5004048" y="1179513"/>
            <a:ext cx="288032" cy="2321495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260268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sz="2400" b="1" dirty="0"/>
              <a:t>Zde vyberte </a:t>
            </a:r>
            <a:r>
              <a:rPr lang="cs-CZ" sz="2400" b="1" dirty="0">
                <a:solidFill>
                  <a:srgbClr val="FF0000"/>
                </a:solidFill>
              </a:rPr>
              <a:t>kategorii žadatele </a:t>
            </a:r>
            <a:r>
              <a:rPr lang="cs-CZ" sz="2400" b="1" dirty="0">
                <a:solidFill>
                  <a:schemeClr val="tx1"/>
                </a:solidFill>
              </a:rPr>
              <a:t>dle V</a:t>
            </a:r>
            <a:r>
              <a:rPr lang="cs-CZ" sz="2400" b="1" dirty="0"/>
              <a:t>aší </a:t>
            </a:r>
            <a:r>
              <a:rPr lang="cs-CZ" sz="2400" b="1" dirty="0">
                <a:solidFill>
                  <a:srgbClr val="FF0000"/>
                </a:solidFill>
              </a:rPr>
              <a:t>právní formy, </a:t>
            </a:r>
            <a:r>
              <a:rPr lang="cs-CZ" sz="2400" b="1" dirty="0"/>
              <a:t>správný výběr nastaví automaticky v žádosti povinné přílohy, které je  nutno do žádosti vložit</a:t>
            </a:r>
            <a:endParaRPr lang="cs-CZ" sz="2400" dirty="0"/>
          </a:p>
        </p:txBody>
      </p:sp>
      <p:pic>
        <p:nvPicPr>
          <p:cNvPr id="6" name="Picture 4" descr="http://www.ostrava.cz/jahia/webdav/shared/design_manual/proveden%C3%AD%20zna%C4%8Dky/Ostrava_lg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015211" y="6500812"/>
            <a:ext cx="1970088" cy="238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Obrázek 4">
            <a:extLst>
              <a:ext uri="{FF2B5EF4-FFF2-40B4-BE49-F238E27FC236}">
                <a16:creationId xmlns:a16="http://schemas.microsoft.com/office/drawing/2014/main" id="{FBA5C6E4-200E-4ED6-9CC9-F8230D59A03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4629" y="1417638"/>
            <a:ext cx="8229600" cy="4891682"/>
          </a:xfrm>
          <a:prstGeom prst="rect">
            <a:avLst/>
          </a:prstGeom>
        </p:spPr>
      </p:pic>
      <p:cxnSp>
        <p:nvCxnSpPr>
          <p:cNvPr id="8" name="Přímá spojnice se šipkou 7">
            <a:extLst>
              <a:ext uri="{FF2B5EF4-FFF2-40B4-BE49-F238E27FC236}">
                <a16:creationId xmlns:a16="http://schemas.microsoft.com/office/drawing/2014/main" id="{5E5EE696-788F-4172-BBC6-E1556644A80C}"/>
              </a:ext>
            </a:extLst>
          </p:cNvPr>
          <p:cNvCxnSpPr>
            <a:cxnSpLocks/>
          </p:cNvCxnSpPr>
          <p:nvPr/>
        </p:nvCxnSpPr>
        <p:spPr>
          <a:xfrm flipH="1">
            <a:off x="4572000" y="1179513"/>
            <a:ext cx="720080" cy="3329607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5111815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sz="2400" b="1" dirty="0"/>
              <a:t>Dále vyplňte </a:t>
            </a:r>
            <a:r>
              <a:rPr lang="cs-CZ" sz="2400" b="1" dirty="0">
                <a:solidFill>
                  <a:srgbClr val="FF0000"/>
                </a:solidFill>
              </a:rPr>
              <a:t>Název žadatele </a:t>
            </a:r>
            <a:r>
              <a:rPr lang="cs-CZ" sz="2400" b="1" dirty="0"/>
              <a:t>dle zřizovací listiny nebo zakládající listiny, IČO, DIČ, zda jste nebo nejste plátce DPH a další kontaktní údaje</a:t>
            </a:r>
          </a:p>
        </p:txBody>
      </p:sp>
      <p:pic>
        <p:nvPicPr>
          <p:cNvPr id="6" name="Picture 4" descr="http://www.ostrava.cz/jahia/webdav/shared/design_manual/proveden%C3%AD%20zna%C4%8Dky/Ostrava_lg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015211" y="6500812"/>
            <a:ext cx="1970088" cy="238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Obrázek 3">
            <a:extLst>
              <a:ext uri="{FF2B5EF4-FFF2-40B4-BE49-F238E27FC236}">
                <a16:creationId xmlns:a16="http://schemas.microsoft.com/office/drawing/2014/main" id="{8C1C6096-5F8B-4C37-9B3C-98A4B782AB6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" y="1417638"/>
            <a:ext cx="8229600" cy="4819674"/>
          </a:xfrm>
          <a:prstGeom prst="rect">
            <a:avLst/>
          </a:prstGeom>
        </p:spPr>
      </p:pic>
      <p:cxnSp>
        <p:nvCxnSpPr>
          <p:cNvPr id="9" name="Přímá spojnice se šipkou 8">
            <a:extLst>
              <a:ext uri="{FF2B5EF4-FFF2-40B4-BE49-F238E27FC236}">
                <a16:creationId xmlns:a16="http://schemas.microsoft.com/office/drawing/2014/main" id="{5E7F8571-8B6A-4B3F-A807-DD5ECE2B9B09}"/>
              </a:ext>
            </a:extLst>
          </p:cNvPr>
          <p:cNvCxnSpPr>
            <a:cxnSpLocks/>
          </p:cNvCxnSpPr>
          <p:nvPr/>
        </p:nvCxnSpPr>
        <p:spPr>
          <a:xfrm>
            <a:off x="3851920" y="548680"/>
            <a:ext cx="360040" cy="3168352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1805530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2400" b="1" dirty="0"/>
              <a:t>Dále vyplňte údaje o </a:t>
            </a:r>
            <a:r>
              <a:rPr lang="cs-CZ" sz="2400" b="1" dirty="0">
                <a:solidFill>
                  <a:srgbClr val="FF0000"/>
                </a:solidFill>
              </a:rPr>
              <a:t>statutárním zástupci</a:t>
            </a:r>
            <a:r>
              <a:rPr lang="cs-CZ" sz="2400" b="1" dirty="0"/>
              <a:t>, právní důvod zastoupení, funkci a všechny kontaktní údaje</a:t>
            </a:r>
          </a:p>
        </p:txBody>
      </p:sp>
      <p:pic>
        <p:nvPicPr>
          <p:cNvPr id="6" name="Picture 4" descr="http://www.ostrava.cz/jahia/webdav/shared/design_manual/proveden%C3%AD%20zna%C4%8Dky/Ostrava_lg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015211" y="6500812"/>
            <a:ext cx="1970088" cy="238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Obrázek 3">
            <a:extLst>
              <a:ext uri="{FF2B5EF4-FFF2-40B4-BE49-F238E27FC236}">
                <a16:creationId xmlns:a16="http://schemas.microsoft.com/office/drawing/2014/main" id="{8C1C6096-5F8B-4C37-9B3C-98A4B782AB6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" y="1417638"/>
            <a:ext cx="8229600" cy="4819674"/>
          </a:xfrm>
          <a:prstGeom prst="rect">
            <a:avLst/>
          </a:prstGeom>
        </p:spPr>
      </p:pic>
      <p:cxnSp>
        <p:nvCxnSpPr>
          <p:cNvPr id="9" name="Přímá spojnice se šipkou 8">
            <a:extLst>
              <a:ext uri="{FF2B5EF4-FFF2-40B4-BE49-F238E27FC236}">
                <a16:creationId xmlns:a16="http://schemas.microsoft.com/office/drawing/2014/main" id="{5E7F8571-8B6A-4B3F-A807-DD5ECE2B9B09}"/>
              </a:ext>
            </a:extLst>
          </p:cNvPr>
          <p:cNvCxnSpPr>
            <a:cxnSpLocks/>
          </p:cNvCxnSpPr>
          <p:nvPr/>
        </p:nvCxnSpPr>
        <p:spPr>
          <a:xfrm>
            <a:off x="4283968" y="846138"/>
            <a:ext cx="360040" cy="4167038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3335751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2400" b="1" dirty="0"/>
              <a:t>Zde vyplňte veškeré </a:t>
            </a:r>
            <a:r>
              <a:rPr lang="cs-CZ" sz="2400" b="1" dirty="0">
                <a:solidFill>
                  <a:srgbClr val="FF0000"/>
                </a:solidFill>
              </a:rPr>
              <a:t>bankovní údaje</a:t>
            </a:r>
            <a:r>
              <a:rPr lang="cs-CZ" sz="2400" b="1" dirty="0"/>
              <a:t>, číslo účtu, kód banky </a:t>
            </a:r>
            <a:br>
              <a:rPr lang="cs-CZ" sz="2400" b="1" dirty="0"/>
            </a:br>
            <a:r>
              <a:rPr lang="cs-CZ" sz="2400" b="1" dirty="0"/>
              <a:t>z nabídky a název banky systém automaticky doplní.</a:t>
            </a:r>
          </a:p>
        </p:txBody>
      </p:sp>
      <p:pic>
        <p:nvPicPr>
          <p:cNvPr id="6" name="Picture 4" descr="http://www.ostrava.cz/jahia/webdav/shared/design_manual/proveden%C3%AD%20zna%C4%8Dky/Ostrava_lg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015211" y="6500812"/>
            <a:ext cx="1970088" cy="238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Obrázek 10">
            <a:extLst>
              <a:ext uri="{FF2B5EF4-FFF2-40B4-BE49-F238E27FC236}">
                <a16:creationId xmlns:a16="http://schemas.microsoft.com/office/drawing/2014/main" id="{1F24507F-C8C8-4ABB-8A45-1A25540C8D4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1520" y="1264766"/>
            <a:ext cx="8229600" cy="5236046"/>
          </a:xfrm>
          <a:prstGeom prst="rect">
            <a:avLst/>
          </a:prstGeom>
        </p:spPr>
      </p:pic>
      <p:cxnSp>
        <p:nvCxnSpPr>
          <p:cNvPr id="12" name="Přímá spojnice se šipkou 11">
            <a:extLst>
              <a:ext uri="{FF2B5EF4-FFF2-40B4-BE49-F238E27FC236}">
                <a16:creationId xmlns:a16="http://schemas.microsoft.com/office/drawing/2014/main" id="{D1FD5073-896C-4527-843A-CB55C4C76B6E}"/>
              </a:ext>
            </a:extLst>
          </p:cNvPr>
          <p:cNvCxnSpPr>
            <a:cxnSpLocks/>
          </p:cNvCxnSpPr>
          <p:nvPr/>
        </p:nvCxnSpPr>
        <p:spPr>
          <a:xfrm flipH="1">
            <a:off x="5332200" y="846138"/>
            <a:ext cx="1687127" cy="3558573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7147899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2000" b="1" dirty="0"/>
              <a:t>Vyplňte odůvodnění žádostí – </a:t>
            </a:r>
            <a:r>
              <a:rPr lang="cs-CZ" sz="2000" b="1" dirty="0">
                <a:solidFill>
                  <a:srgbClr val="FF0000"/>
                </a:solidFill>
              </a:rPr>
              <a:t>cíl projektu, </a:t>
            </a:r>
            <a:r>
              <a:rPr lang="cs-CZ" sz="2000" b="1" dirty="0"/>
              <a:t>uvedený textu bude použit pro zpracování materiálů pro orgány města, vyplňte i </a:t>
            </a:r>
            <a:r>
              <a:rPr lang="cs-CZ" sz="2000" b="1" dirty="0">
                <a:solidFill>
                  <a:srgbClr val="FF0000"/>
                </a:solidFill>
              </a:rPr>
              <a:t>účel použití PP </a:t>
            </a:r>
            <a:r>
              <a:rPr lang="cs-CZ" sz="2000" b="1" dirty="0"/>
              <a:t>(stručný popis projektu)</a:t>
            </a:r>
          </a:p>
        </p:txBody>
      </p:sp>
      <p:pic>
        <p:nvPicPr>
          <p:cNvPr id="4" name="Picture 4" descr="http://www.ostrava.cz/jahia/webdav/shared/design_manual/proveden%C3%AD%20zna%C4%8Dky/Ostrava_lg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015211" y="6500812"/>
            <a:ext cx="1970088" cy="238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Obrázek 5">
            <a:extLst>
              <a:ext uri="{FF2B5EF4-FFF2-40B4-BE49-F238E27FC236}">
                <a16:creationId xmlns:a16="http://schemas.microsoft.com/office/drawing/2014/main" id="{F86DC460-94E5-4DB0-807D-3CE30E7BB66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" y="1340768"/>
            <a:ext cx="8229600" cy="4968552"/>
          </a:xfrm>
          <a:prstGeom prst="rect">
            <a:avLst/>
          </a:prstGeom>
        </p:spPr>
      </p:pic>
      <p:cxnSp>
        <p:nvCxnSpPr>
          <p:cNvPr id="8" name="Přímá spojnice se šipkou 7">
            <a:extLst>
              <a:ext uri="{FF2B5EF4-FFF2-40B4-BE49-F238E27FC236}">
                <a16:creationId xmlns:a16="http://schemas.microsoft.com/office/drawing/2014/main" id="{188ACC1D-13D5-41A3-BA0A-D7752597E527}"/>
              </a:ext>
            </a:extLst>
          </p:cNvPr>
          <p:cNvCxnSpPr>
            <a:cxnSpLocks/>
          </p:cNvCxnSpPr>
          <p:nvPr/>
        </p:nvCxnSpPr>
        <p:spPr>
          <a:xfrm>
            <a:off x="4513656" y="757300"/>
            <a:ext cx="39446" cy="1512168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0" name="Přímá spojnice se šipkou 9">
            <a:extLst>
              <a:ext uri="{FF2B5EF4-FFF2-40B4-BE49-F238E27FC236}">
                <a16:creationId xmlns:a16="http://schemas.microsoft.com/office/drawing/2014/main" id="{9AB041F7-E20D-4B55-8D41-01CEC3F15298}"/>
              </a:ext>
            </a:extLst>
          </p:cNvPr>
          <p:cNvCxnSpPr>
            <a:cxnSpLocks/>
          </p:cNvCxnSpPr>
          <p:nvPr/>
        </p:nvCxnSpPr>
        <p:spPr>
          <a:xfrm flipH="1">
            <a:off x="4724400" y="1052736"/>
            <a:ext cx="1503784" cy="1448544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9264856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2000" b="1" dirty="0">
                <a:solidFill>
                  <a:srgbClr val="FF0000"/>
                </a:solidFill>
              </a:rPr>
              <a:t>Doba dosažení účelu </a:t>
            </a:r>
            <a:r>
              <a:rPr lang="cs-CZ" sz="2000" b="1" dirty="0"/>
              <a:t>je již nastavena, není potřeba tedy vyplňovat, vyplňte prosím u </a:t>
            </a:r>
            <a:r>
              <a:rPr lang="cs-CZ" sz="2000" b="1" dirty="0">
                <a:solidFill>
                  <a:srgbClr val="FF0000"/>
                </a:solidFill>
              </a:rPr>
              <a:t>způsob prezentace města</a:t>
            </a:r>
          </a:p>
        </p:txBody>
      </p:sp>
      <p:pic>
        <p:nvPicPr>
          <p:cNvPr id="4" name="Picture 4" descr="http://www.ostrava.cz/jahia/webdav/shared/design_manual/proveden%C3%AD%20zna%C4%8Dky/Ostrava_lg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015211" y="6500812"/>
            <a:ext cx="1970088" cy="238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Obrázek 7">
            <a:extLst>
              <a:ext uri="{FF2B5EF4-FFF2-40B4-BE49-F238E27FC236}">
                <a16:creationId xmlns:a16="http://schemas.microsoft.com/office/drawing/2014/main" id="{C6C6EBAC-3941-4DB8-ADBA-E448622D00D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9552" y="1340768"/>
            <a:ext cx="7812886" cy="4896544"/>
          </a:xfrm>
          <a:prstGeom prst="rect">
            <a:avLst/>
          </a:prstGeom>
        </p:spPr>
      </p:pic>
      <p:cxnSp>
        <p:nvCxnSpPr>
          <p:cNvPr id="9" name="Přímá spojnice se šipkou 8">
            <a:extLst>
              <a:ext uri="{FF2B5EF4-FFF2-40B4-BE49-F238E27FC236}">
                <a16:creationId xmlns:a16="http://schemas.microsoft.com/office/drawing/2014/main" id="{1C3A81CF-4F1B-469E-9569-E6A5060A88FA}"/>
              </a:ext>
            </a:extLst>
          </p:cNvPr>
          <p:cNvCxnSpPr>
            <a:cxnSpLocks/>
          </p:cNvCxnSpPr>
          <p:nvPr/>
        </p:nvCxnSpPr>
        <p:spPr>
          <a:xfrm>
            <a:off x="2123728" y="846138"/>
            <a:ext cx="2322267" cy="1790774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0" name="Přímá spojnice se šipkou 9">
            <a:extLst>
              <a:ext uri="{FF2B5EF4-FFF2-40B4-BE49-F238E27FC236}">
                <a16:creationId xmlns:a16="http://schemas.microsoft.com/office/drawing/2014/main" id="{23756CE4-AF03-467E-9DCC-9F55B0E5FA8F}"/>
              </a:ext>
            </a:extLst>
          </p:cNvPr>
          <p:cNvCxnSpPr>
            <a:cxnSpLocks/>
          </p:cNvCxnSpPr>
          <p:nvPr/>
        </p:nvCxnSpPr>
        <p:spPr>
          <a:xfrm flipH="1">
            <a:off x="5148064" y="1170450"/>
            <a:ext cx="720080" cy="1610478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505596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38138"/>
          </a:xfrm>
        </p:spPr>
        <p:txBody>
          <a:bodyPr>
            <a:normAutofit/>
          </a:bodyPr>
          <a:lstStyle/>
          <a:p>
            <a:r>
              <a:rPr lang="cs-CZ" sz="2000" b="1" dirty="0"/>
              <a:t>Údaje o škole – vyplníte předpokládané počty žáků, kterých se týká bilingvní výuka, výuka metodou CLIL, cizojazyčná výuka nebo výuka cizího jazyka v MŠ</a:t>
            </a:r>
          </a:p>
        </p:txBody>
      </p:sp>
      <p:pic>
        <p:nvPicPr>
          <p:cNvPr id="4" name="Picture 4" descr="http://www.ostrava.cz/jahia/webdav/shared/design_manual/proveden%C3%AD%20zna%C4%8Dky/Ostrava_lg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015211" y="6500812"/>
            <a:ext cx="1970088" cy="238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Obrázek 7">
            <a:extLst>
              <a:ext uri="{FF2B5EF4-FFF2-40B4-BE49-F238E27FC236}">
                <a16:creationId xmlns:a16="http://schemas.microsoft.com/office/drawing/2014/main" id="{522AEFD5-3175-40CD-AE3F-E7C0F69B985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" y="1536912"/>
            <a:ext cx="8291264" cy="4772408"/>
          </a:xfrm>
          <a:prstGeom prst="rect">
            <a:avLst/>
          </a:prstGeom>
        </p:spPr>
      </p:pic>
      <p:cxnSp>
        <p:nvCxnSpPr>
          <p:cNvPr id="10" name="Přímá spojnice se šipkou 9">
            <a:extLst>
              <a:ext uri="{FF2B5EF4-FFF2-40B4-BE49-F238E27FC236}">
                <a16:creationId xmlns:a16="http://schemas.microsoft.com/office/drawing/2014/main" id="{01194FAE-639F-46FF-AE26-2F06DC8DD553}"/>
              </a:ext>
            </a:extLst>
          </p:cNvPr>
          <p:cNvCxnSpPr>
            <a:cxnSpLocks/>
          </p:cNvCxnSpPr>
          <p:nvPr/>
        </p:nvCxnSpPr>
        <p:spPr>
          <a:xfrm flipH="1">
            <a:off x="5364088" y="1052736"/>
            <a:ext cx="1944216" cy="2554162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1" name="Přímá spojnice se šipkou 10">
            <a:extLst>
              <a:ext uri="{FF2B5EF4-FFF2-40B4-BE49-F238E27FC236}">
                <a16:creationId xmlns:a16="http://schemas.microsoft.com/office/drawing/2014/main" id="{9D06CD96-6B64-4598-86C2-2FC01D35AF73}"/>
              </a:ext>
            </a:extLst>
          </p:cNvPr>
          <p:cNvCxnSpPr>
            <a:cxnSpLocks/>
          </p:cNvCxnSpPr>
          <p:nvPr/>
        </p:nvCxnSpPr>
        <p:spPr>
          <a:xfrm flipH="1">
            <a:off x="5127253" y="1196752"/>
            <a:ext cx="524867" cy="2592498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9847218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Ovál 11">
            <a:extLst>
              <a:ext uri="{FF2B5EF4-FFF2-40B4-BE49-F238E27FC236}">
                <a16:creationId xmlns:a16="http://schemas.microsoft.com/office/drawing/2014/main" id="{8C31E89E-FCC9-4428-9176-C7918BF89232}"/>
              </a:ext>
            </a:extLst>
          </p:cNvPr>
          <p:cNvSpPr/>
          <p:nvPr/>
        </p:nvSpPr>
        <p:spPr>
          <a:xfrm>
            <a:off x="3203848" y="2492896"/>
            <a:ext cx="576064" cy="360040"/>
          </a:xfrm>
          <a:prstGeom prst="ellipse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sz="2400" b="1" dirty="0"/>
              <a:t>Na </a:t>
            </a:r>
            <a:r>
              <a:rPr lang="cs-CZ" sz="2400" b="1" dirty="0">
                <a:hlinkClick r:id="rId2"/>
              </a:rPr>
              <a:t>www.ostrava.cz</a:t>
            </a:r>
            <a:r>
              <a:rPr lang="cs-CZ" sz="2400" b="1" dirty="0"/>
              <a:t> naleznete </a:t>
            </a:r>
            <a:br>
              <a:rPr lang="cs-CZ" sz="2400" b="1" dirty="0"/>
            </a:br>
            <a:r>
              <a:rPr lang="cs-CZ" sz="2400" b="1" dirty="0"/>
              <a:t>v záložce „ÚŘAD“ - odkaz „Dotace</a:t>
            </a:r>
            <a:r>
              <a:rPr lang="cs-CZ" sz="2000" b="1" dirty="0"/>
              <a:t>“</a:t>
            </a:r>
            <a:endParaRPr lang="cs-CZ" sz="4000" dirty="0"/>
          </a:p>
        </p:txBody>
      </p:sp>
      <p:pic>
        <p:nvPicPr>
          <p:cNvPr id="3075" name="Picture 5" descr="http://www.ostrava.cz/jahia/webdav/shared/design_manual/proveden%C3%AD%20zna%C4%8Dky/Ostrava_lg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019925" y="6524625"/>
            <a:ext cx="1970088" cy="238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3" name="Přímá spojnice se šipkou 2"/>
          <p:cNvCxnSpPr/>
          <p:nvPr/>
        </p:nvCxnSpPr>
        <p:spPr>
          <a:xfrm>
            <a:off x="6588125" y="981075"/>
            <a:ext cx="0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Obrázek 10">
            <a:extLst>
              <a:ext uri="{FF2B5EF4-FFF2-40B4-BE49-F238E27FC236}">
                <a16:creationId xmlns:a16="http://schemas.microsoft.com/office/drawing/2014/main" id="{1558F1D2-1A14-4A86-89BC-115101C6701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2305" y="1268760"/>
            <a:ext cx="8568952" cy="5076204"/>
          </a:xfrm>
          <a:prstGeom prst="rect">
            <a:avLst/>
          </a:prstGeom>
        </p:spPr>
      </p:pic>
      <p:sp>
        <p:nvSpPr>
          <p:cNvPr id="13" name="Ovál 12">
            <a:extLst>
              <a:ext uri="{FF2B5EF4-FFF2-40B4-BE49-F238E27FC236}">
                <a16:creationId xmlns:a16="http://schemas.microsoft.com/office/drawing/2014/main" id="{F4BFCE9A-78FE-4642-85F0-16B1D4F55C70}"/>
              </a:ext>
            </a:extLst>
          </p:cNvPr>
          <p:cNvSpPr/>
          <p:nvPr/>
        </p:nvSpPr>
        <p:spPr>
          <a:xfrm>
            <a:off x="3347864" y="2492896"/>
            <a:ext cx="576064" cy="14401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sp>
        <p:nvSpPr>
          <p:cNvPr id="14" name="Ovál 13">
            <a:extLst>
              <a:ext uri="{FF2B5EF4-FFF2-40B4-BE49-F238E27FC236}">
                <a16:creationId xmlns:a16="http://schemas.microsoft.com/office/drawing/2014/main" id="{C219398E-58F7-44B3-A317-6F36151F0A50}"/>
              </a:ext>
            </a:extLst>
          </p:cNvPr>
          <p:cNvSpPr/>
          <p:nvPr/>
        </p:nvSpPr>
        <p:spPr>
          <a:xfrm>
            <a:off x="5508104" y="3933056"/>
            <a:ext cx="504056" cy="21602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cxnSp>
        <p:nvCxnSpPr>
          <p:cNvPr id="18" name="Přímá spojnice se šipkou 17">
            <a:extLst>
              <a:ext uri="{FF2B5EF4-FFF2-40B4-BE49-F238E27FC236}">
                <a16:creationId xmlns:a16="http://schemas.microsoft.com/office/drawing/2014/main" id="{47C116C0-9838-45D4-B4E6-6883334F41A2}"/>
              </a:ext>
            </a:extLst>
          </p:cNvPr>
          <p:cNvCxnSpPr>
            <a:cxnSpLocks/>
          </p:cNvCxnSpPr>
          <p:nvPr/>
        </p:nvCxnSpPr>
        <p:spPr>
          <a:xfrm flipH="1">
            <a:off x="3635896" y="1148035"/>
            <a:ext cx="540060" cy="1322661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20" name="Přímá spojnice se šipkou 19">
            <a:extLst>
              <a:ext uri="{FF2B5EF4-FFF2-40B4-BE49-F238E27FC236}">
                <a16:creationId xmlns:a16="http://schemas.microsoft.com/office/drawing/2014/main" id="{5AE281E7-E9CA-40A2-8AA2-A9539D5A80FC}"/>
              </a:ext>
            </a:extLst>
          </p:cNvPr>
          <p:cNvCxnSpPr>
            <a:cxnSpLocks/>
          </p:cNvCxnSpPr>
          <p:nvPr/>
        </p:nvCxnSpPr>
        <p:spPr>
          <a:xfrm flipH="1">
            <a:off x="5760132" y="1253369"/>
            <a:ext cx="296416" cy="2553493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8273212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cs-CZ" sz="2000" b="1" dirty="0"/>
              <a:t>Rozpočet – zde </a:t>
            </a:r>
            <a:r>
              <a:rPr lang="cs-CZ" sz="2000" b="1" dirty="0">
                <a:solidFill>
                  <a:srgbClr val="FF0000"/>
                </a:solidFill>
              </a:rPr>
              <a:t>vyberete z nabídky náklady</a:t>
            </a:r>
            <a:r>
              <a:rPr lang="cs-CZ" sz="2000" b="1" dirty="0"/>
              <a:t>, o které budete žádat, zeleným plus přidáte další řádek, červeným křížkem řádek zrušíte</a:t>
            </a:r>
          </a:p>
        </p:txBody>
      </p:sp>
      <p:pic>
        <p:nvPicPr>
          <p:cNvPr id="4" name="Picture 4" descr="http://www.ostrava.cz/jahia/webdav/shared/design_manual/proveden%C3%AD%20zna%C4%8Dky/Ostrava_lg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015211" y="6500812"/>
            <a:ext cx="1970088" cy="238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Obrázek 4">
            <a:extLst>
              <a:ext uri="{FF2B5EF4-FFF2-40B4-BE49-F238E27FC236}">
                <a16:creationId xmlns:a16="http://schemas.microsoft.com/office/drawing/2014/main" id="{CE83CF42-66BF-4AF9-875B-08C1D113E4D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" y="1268760"/>
            <a:ext cx="8528099" cy="5040560"/>
          </a:xfrm>
          <a:prstGeom prst="rect">
            <a:avLst/>
          </a:prstGeom>
        </p:spPr>
      </p:pic>
      <p:cxnSp>
        <p:nvCxnSpPr>
          <p:cNvPr id="8" name="Přímá spojnice se šipkou 7">
            <a:extLst>
              <a:ext uri="{FF2B5EF4-FFF2-40B4-BE49-F238E27FC236}">
                <a16:creationId xmlns:a16="http://schemas.microsoft.com/office/drawing/2014/main" id="{900623C3-46F5-4A56-AE35-7AF40989F925}"/>
              </a:ext>
            </a:extLst>
          </p:cNvPr>
          <p:cNvCxnSpPr>
            <a:cxnSpLocks/>
          </p:cNvCxnSpPr>
          <p:nvPr/>
        </p:nvCxnSpPr>
        <p:spPr>
          <a:xfrm>
            <a:off x="4292844" y="846138"/>
            <a:ext cx="232022" cy="4046373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4936421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85A1EB0-B40D-4C44-A61C-F7279CC797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9208" y="-1245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cs-CZ" sz="2400" b="1" dirty="0">
                <a:solidFill>
                  <a:srgbClr val="FF0000"/>
                </a:solidFill>
              </a:rPr>
              <a:t>Ostatní zdroje financování </a:t>
            </a:r>
            <a:r>
              <a:rPr lang="cs-CZ" sz="2400" b="1" dirty="0"/>
              <a:t>– doplňte zdroj (dotace kraj, dary, příspěvek zřizovatele) a částku zaokrouhlenou na celé tisícikoruny</a:t>
            </a:r>
          </a:p>
        </p:txBody>
      </p:sp>
      <p:pic>
        <p:nvPicPr>
          <p:cNvPr id="8" name="Obrázek 7">
            <a:extLst>
              <a:ext uri="{FF2B5EF4-FFF2-40B4-BE49-F238E27FC236}">
                <a16:creationId xmlns:a16="http://schemas.microsoft.com/office/drawing/2014/main" id="{5C0873D1-0CA0-4B32-B86D-1DDE84D75D1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1944" y="1052736"/>
            <a:ext cx="7776864" cy="5112568"/>
          </a:xfrm>
          <a:prstGeom prst="rect">
            <a:avLst/>
          </a:prstGeom>
        </p:spPr>
      </p:pic>
      <p:cxnSp>
        <p:nvCxnSpPr>
          <p:cNvPr id="9" name="Přímá spojnice se šipkou 8">
            <a:extLst>
              <a:ext uri="{FF2B5EF4-FFF2-40B4-BE49-F238E27FC236}">
                <a16:creationId xmlns:a16="http://schemas.microsoft.com/office/drawing/2014/main" id="{C37CE9A8-C9A2-44C7-9A59-D3EF19CDC020}"/>
              </a:ext>
            </a:extLst>
          </p:cNvPr>
          <p:cNvCxnSpPr>
            <a:cxnSpLocks/>
          </p:cNvCxnSpPr>
          <p:nvPr/>
        </p:nvCxnSpPr>
        <p:spPr>
          <a:xfrm>
            <a:off x="3491880" y="692696"/>
            <a:ext cx="792088" cy="2736304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pic>
        <p:nvPicPr>
          <p:cNvPr id="5" name="Picture 4" descr="http://www.ostrava.cz/jahia/webdav/shared/design_manual/proveden%C3%AD%20zna%C4%8Dky/Ostrava_lg.gif">
            <a:extLst>
              <a:ext uri="{FF2B5EF4-FFF2-40B4-BE49-F238E27FC236}">
                <a16:creationId xmlns:a16="http://schemas.microsoft.com/office/drawing/2014/main" id="{9EE458C2-9A41-4528-A1F5-ACB588F34F2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660232" y="6381328"/>
            <a:ext cx="2004702" cy="191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14841630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85A1EB0-B40D-4C44-A61C-F7279CC797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sz="2400" b="1" dirty="0"/>
              <a:t>Vyplňte </a:t>
            </a:r>
            <a:r>
              <a:rPr lang="cs-CZ" sz="2400" b="1" dirty="0">
                <a:solidFill>
                  <a:srgbClr val="FF0000"/>
                </a:solidFill>
              </a:rPr>
              <a:t>celkové náklady, požadované PP, ostatní zdroje </a:t>
            </a:r>
            <a:r>
              <a:rPr lang="cs-CZ" sz="2400" b="1" dirty="0"/>
              <a:t>financování se automaticky doplní, pokud jste v předchozím kroku částku uvedli.</a:t>
            </a:r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A0D69E04-DBEC-415E-AFB5-11771D02FC5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9552" y="1268760"/>
            <a:ext cx="8229600" cy="4905970"/>
          </a:xfrm>
          <a:prstGeom prst="rect">
            <a:avLst/>
          </a:prstGeom>
        </p:spPr>
      </p:pic>
      <p:cxnSp>
        <p:nvCxnSpPr>
          <p:cNvPr id="5" name="Přímá spojnice se šipkou 4">
            <a:extLst>
              <a:ext uri="{FF2B5EF4-FFF2-40B4-BE49-F238E27FC236}">
                <a16:creationId xmlns:a16="http://schemas.microsoft.com/office/drawing/2014/main" id="{7C19A947-0465-4E8B-A686-8AAAB2B5DAFD}"/>
              </a:ext>
            </a:extLst>
          </p:cNvPr>
          <p:cNvCxnSpPr>
            <a:cxnSpLocks/>
          </p:cNvCxnSpPr>
          <p:nvPr/>
        </p:nvCxnSpPr>
        <p:spPr>
          <a:xfrm>
            <a:off x="2545432" y="960252"/>
            <a:ext cx="1296144" cy="3945808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6" name="Přímá spojnice se šipkou 5">
            <a:extLst>
              <a:ext uri="{FF2B5EF4-FFF2-40B4-BE49-F238E27FC236}">
                <a16:creationId xmlns:a16="http://schemas.microsoft.com/office/drawing/2014/main" id="{BF7A879C-61D1-481D-BE2D-1EE93E32EA28}"/>
              </a:ext>
            </a:extLst>
          </p:cNvPr>
          <p:cNvCxnSpPr>
            <a:cxnSpLocks/>
          </p:cNvCxnSpPr>
          <p:nvPr/>
        </p:nvCxnSpPr>
        <p:spPr>
          <a:xfrm flipH="1">
            <a:off x="4406516" y="777629"/>
            <a:ext cx="144016" cy="4174036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7" name="Přímá spojnice se šipkou 6">
            <a:extLst>
              <a:ext uri="{FF2B5EF4-FFF2-40B4-BE49-F238E27FC236}">
                <a16:creationId xmlns:a16="http://schemas.microsoft.com/office/drawing/2014/main" id="{54B2329F-8A63-4810-87FB-722101BCB535}"/>
              </a:ext>
            </a:extLst>
          </p:cNvPr>
          <p:cNvCxnSpPr>
            <a:cxnSpLocks/>
          </p:cNvCxnSpPr>
          <p:nvPr/>
        </p:nvCxnSpPr>
        <p:spPr>
          <a:xfrm flipH="1">
            <a:off x="4788024" y="709759"/>
            <a:ext cx="1656184" cy="4311054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pic>
        <p:nvPicPr>
          <p:cNvPr id="8" name="Picture 4" descr="http://www.ostrava.cz/jahia/webdav/shared/design_manual/proveden%C3%AD%20zna%C4%8Dky/Ostrava_lg.gif">
            <a:extLst>
              <a:ext uri="{FF2B5EF4-FFF2-40B4-BE49-F238E27FC236}">
                <a16:creationId xmlns:a16="http://schemas.microsoft.com/office/drawing/2014/main" id="{567FB0F0-109E-4110-9068-1CB46FA1C75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716712" y="6434484"/>
            <a:ext cx="1970088" cy="238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73207726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27BA39E-F145-4DBB-94EF-9D778E57C3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548680"/>
            <a:ext cx="8229600" cy="5256584"/>
          </a:xfrm>
        </p:spPr>
        <p:txBody>
          <a:bodyPr>
            <a:normAutofit/>
          </a:bodyPr>
          <a:lstStyle/>
          <a:p>
            <a:pPr algn="l"/>
            <a:r>
              <a:rPr lang="cs-CZ" sz="2400" b="1" dirty="0">
                <a:solidFill>
                  <a:srgbClr val="FF0000"/>
                </a:solidFill>
              </a:rPr>
              <a:t>Celkové náklady = Požadované PP + Ostatní zdroje</a:t>
            </a:r>
            <a:br>
              <a:rPr lang="cs-CZ" sz="2400" b="1" dirty="0">
                <a:solidFill>
                  <a:srgbClr val="FF0000"/>
                </a:solidFill>
              </a:rPr>
            </a:br>
            <a:br>
              <a:rPr lang="cs-CZ" sz="2400" b="1" dirty="0">
                <a:solidFill>
                  <a:srgbClr val="FF0000"/>
                </a:solidFill>
              </a:rPr>
            </a:br>
            <a:br>
              <a:rPr lang="cs-CZ" sz="2400" b="1" dirty="0">
                <a:solidFill>
                  <a:srgbClr val="FF0000"/>
                </a:solidFill>
              </a:rPr>
            </a:br>
            <a:r>
              <a:rPr lang="cs-CZ" sz="2400" b="1" dirty="0"/>
              <a:t>Systém vás upozorní, pokud by tato rovnice neplatila!!!</a:t>
            </a:r>
            <a:br>
              <a:rPr lang="cs-CZ" sz="2400" b="1" dirty="0"/>
            </a:br>
            <a:br>
              <a:rPr lang="cs-CZ" sz="2400" b="1" dirty="0"/>
            </a:br>
            <a:r>
              <a:rPr lang="cs-CZ" sz="2400" b="1" dirty="0"/>
              <a:t>Např. </a:t>
            </a:r>
            <a:br>
              <a:rPr lang="cs-CZ" sz="2400" b="1" dirty="0"/>
            </a:br>
            <a:r>
              <a:rPr lang="cs-CZ" sz="2400" b="1" dirty="0"/>
              <a:t>Požadované PP budou vyšší než Celkové náklady</a:t>
            </a:r>
            <a:br>
              <a:rPr lang="cs-CZ" sz="2400" b="1" dirty="0"/>
            </a:br>
            <a:br>
              <a:rPr lang="cs-CZ" sz="2400" b="1" dirty="0"/>
            </a:br>
            <a:r>
              <a:rPr lang="cs-CZ" sz="2400" b="1" dirty="0"/>
              <a:t>Ostatní zdroje budou s nulovou hodnotou a Požadované PP budou nižší než Celkové náklady</a:t>
            </a:r>
            <a:br>
              <a:rPr lang="cs-CZ" sz="2400" b="1" dirty="0"/>
            </a:br>
            <a:br>
              <a:rPr lang="cs-CZ" sz="2400" b="1" dirty="0"/>
            </a:br>
            <a:endParaRPr lang="cs-CZ" sz="2400" b="1" dirty="0"/>
          </a:p>
        </p:txBody>
      </p:sp>
      <p:pic>
        <p:nvPicPr>
          <p:cNvPr id="3" name="Picture 4" descr="http://www.ostrava.cz/jahia/webdav/shared/design_manual/proveden%C3%AD%20zna%C4%8Dky/Ostrava_lg.gif">
            <a:extLst>
              <a:ext uri="{FF2B5EF4-FFF2-40B4-BE49-F238E27FC236}">
                <a16:creationId xmlns:a16="http://schemas.microsoft.com/office/drawing/2014/main" id="{AD0D3C51-6748-4B0C-9B5C-95C78096F9D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749345" y="6381328"/>
            <a:ext cx="1970088" cy="238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13630505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2000" b="1" dirty="0"/>
              <a:t>Vyplňte údaje čestného prohlášení výběrem z nabídky</a:t>
            </a:r>
            <a:endParaRPr lang="cs-CZ" sz="2000" dirty="0"/>
          </a:p>
        </p:txBody>
      </p:sp>
      <p:pic>
        <p:nvPicPr>
          <p:cNvPr id="4" name="Picture 4" descr="http://www.ostrava.cz/jahia/webdav/shared/design_manual/proveden%C3%AD%20zna%C4%8Dky/Ostrava_lg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015211" y="6500812"/>
            <a:ext cx="1970088" cy="238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Obrázek 5">
            <a:extLst>
              <a:ext uri="{FF2B5EF4-FFF2-40B4-BE49-F238E27FC236}">
                <a16:creationId xmlns:a16="http://schemas.microsoft.com/office/drawing/2014/main" id="{E7D98E6E-70C5-469F-9F37-DB1BF199B19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5536" y="1268760"/>
            <a:ext cx="8496944" cy="5040560"/>
          </a:xfrm>
          <a:prstGeom prst="rect">
            <a:avLst/>
          </a:prstGeom>
        </p:spPr>
      </p:pic>
      <p:cxnSp>
        <p:nvCxnSpPr>
          <p:cNvPr id="10" name="Přímá spojnice se šipkou 9">
            <a:extLst>
              <a:ext uri="{FF2B5EF4-FFF2-40B4-BE49-F238E27FC236}">
                <a16:creationId xmlns:a16="http://schemas.microsoft.com/office/drawing/2014/main" id="{B1C633C7-F46F-4026-A448-130D148BB4D3}"/>
              </a:ext>
            </a:extLst>
          </p:cNvPr>
          <p:cNvCxnSpPr>
            <a:cxnSpLocks/>
          </p:cNvCxnSpPr>
          <p:nvPr/>
        </p:nvCxnSpPr>
        <p:spPr>
          <a:xfrm>
            <a:off x="3635896" y="980728"/>
            <a:ext cx="1368152" cy="3312368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3754256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2000" b="1" dirty="0">
                <a:solidFill>
                  <a:srgbClr val="FF0000"/>
                </a:solidFill>
              </a:rPr>
              <a:t>Seznam příloh žádosti </a:t>
            </a:r>
            <a:r>
              <a:rPr lang="cs-CZ" sz="2000" b="1" dirty="0"/>
              <a:t>– vložte povinné přílohy žádosti. Při správném výběru kategorie žadatele se automaticky nastaví volba příloh, které je nutno vložit. </a:t>
            </a:r>
            <a:r>
              <a:rPr lang="cs-CZ" sz="2000" b="1" dirty="0">
                <a:solidFill>
                  <a:srgbClr val="FF0000"/>
                </a:solidFill>
              </a:rPr>
              <a:t>Každou přílohu vkládejte jako jeden soubor.</a:t>
            </a:r>
            <a:endParaRPr lang="cs-CZ" sz="2000" dirty="0">
              <a:solidFill>
                <a:srgbClr val="FF0000"/>
              </a:solidFill>
            </a:endParaRPr>
          </a:p>
        </p:txBody>
      </p:sp>
      <p:pic>
        <p:nvPicPr>
          <p:cNvPr id="4" name="Picture 4" descr="http://www.ostrava.cz/jahia/webdav/shared/design_manual/proveden%C3%AD%20zna%C4%8Dky/Ostrava_lg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015211" y="6500812"/>
            <a:ext cx="1970088" cy="238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Obrázek 4">
            <a:extLst>
              <a:ext uri="{FF2B5EF4-FFF2-40B4-BE49-F238E27FC236}">
                <a16:creationId xmlns:a16="http://schemas.microsoft.com/office/drawing/2014/main" id="{BC59F4C2-0FF3-4970-80E3-81F35695E41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1560" y="1522636"/>
            <a:ext cx="7920880" cy="4786684"/>
          </a:xfrm>
          <a:prstGeom prst="rect">
            <a:avLst/>
          </a:prstGeom>
        </p:spPr>
      </p:pic>
      <p:cxnSp>
        <p:nvCxnSpPr>
          <p:cNvPr id="8" name="Přímá spojnice se šipkou 7">
            <a:extLst>
              <a:ext uri="{FF2B5EF4-FFF2-40B4-BE49-F238E27FC236}">
                <a16:creationId xmlns:a16="http://schemas.microsoft.com/office/drawing/2014/main" id="{951DB6D5-E37C-46D7-8DFC-C0AA20B4914D}"/>
              </a:ext>
            </a:extLst>
          </p:cNvPr>
          <p:cNvCxnSpPr>
            <a:cxnSpLocks/>
          </p:cNvCxnSpPr>
          <p:nvPr/>
        </p:nvCxnSpPr>
        <p:spPr>
          <a:xfrm>
            <a:off x="2627784" y="692696"/>
            <a:ext cx="2160240" cy="3096344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5556042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>
            <a:extLst>
              <a:ext uri="{FF2B5EF4-FFF2-40B4-BE49-F238E27FC236}">
                <a16:creationId xmlns:a16="http://schemas.microsoft.com/office/drawing/2014/main" id="{512A4D69-EEB1-4E84-B9AE-9274B8A96725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395536" y="260648"/>
            <a:ext cx="8208912" cy="6120680"/>
          </a:xfrm>
        </p:spPr>
        <p:txBody>
          <a:bodyPr>
            <a:normAutofit fontScale="90000"/>
          </a:bodyPr>
          <a:lstStyle/>
          <a:p>
            <a:pPr marL="342900" indent="-342900" algn="l">
              <a:buFont typeface="Wingdings" panose="05000000000000000000" pitchFamily="2" charset="2"/>
              <a:buChar char="§"/>
            </a:pPr>
            <a:br>
              <a:rPr lang="cs-CZ" sz="2200" b="1" dirty="0"/>
            </a:br>
            <a:br>
              <a:rPr lang="cs-CZ" sz="2200" b="1" dirty="0"/>
            </a:br>
            <a:br>
              <a:rPr lang="cs-CZ" sz="2200" b="1" dirty="0"/>
            </a:br>
            <a:br>
              <a:rPr lang="cs-CZ" sz="2200" b="1" dirty="0"/>
            </a:br>
            <a:br>
              <a:rPr lang="cs-CZ" sz="2200" b="1" dirty="0"/>
            </a:br>
            <a:r>
              <a:rPr lang="cs-CZ" sz="27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V případě příspěvkových organizací zřizovaných městskými obvody se jedná o přílohy: </a:t>
            </a:r>
            <a:br>
              <a:rPr lang="cs-CZ" sz="2700" b="1" dirty="0"/>
            </a:br>
            <a:br>
              <a:rPr lang="cs-CZ" sz="2700" b="1" dirty="0"/>
            </a:br>
            <a:r>
              <a:rPr lang="cs-CZ" sz="2700" b="1" dirty="0">
                <a:solidFill>
                  <a:srgbClr val="FF0000"/>
                </a:solidFill>
              </a:rPr>
              <a:t>Kopie smlouvy o založení běžného účtu u peněžního ústavu</a:t>
            </a:r>
            <a:br>
              <a:rPr lang="cs-CZ" sz="2700" b="1" dirty="0"/>
            </a:br>
            <a:br>
              <a:rPr lang="cs-CZ" sz="2700" b="1" dirty="0"/>
            </a:br>
            <a:r>
              <a:rPr lang="cs-CZ" sz="2700" b="1" dirty="0">
                <a:solidFill>
                  <a:srgbClr val="FF0000"/>
                </a:solidFill>
              </a:rPr>
              <a:t>Čestné prohlášení de minimis </a:t>
            </a:r>
            <a:r>
              <a:rPr lang="cs-CZ" sz="2700" b="1" dirty="0"/>
              <a:t>(nepodepisujte)</a:t>
            </a:r>
            <a:br>
              <a:rPr lang="cs-CZ" sz="2700" b="1" dirty="0"/>
            </a:br>
            <a:br>
              <a:rPr lang="cs-CZ" sz="2700" b="1" dirty="0"/>
            </a:br>
            <a:r>
              <a:rPr lang="cs-CZ" sz="2700" b="1" dirty="0">
                <a:solidFill>
                  <a:srgbClr val="FF0000"/>
                </a:solidFill>
              </a:rPr>
              <a:t>Doklad na základě kterého je výchovně vzdělávací činnost vykonávána bilingvně/cizojazyčně </a:t>
            </a:r>
            <a:r>
              <a:rPr lang="cs-CZ" sz="2700" b="1" dirty="0"/>
              <a:t>(Rozhodnutí MŠMT ČR, výpis ze ŠVP) – vkládejte jako jeden soubor</a:t>
            </a:r>
            <a:br>
              <a:rPr lang="cs-CZ" sz="2700" b="1" dirty="0"/>
            </a:br>
            <a:br>
              <a:rPr lang="cs-CZ" sz="2700" b="1" dirty="0"/>
            </a:br>
            <a:r>
              <a:rPr lang="cs-CZ" sz="2700" b="1" dirty="0">
                <a:solidFill>
                  <a:srgbClr val="FF0000"/>
                </a:solidFill>
              </a:rPr>
              <a:t>Intenzita výuky </a:t>
            </a:r>
            <a:r>
              <a:rPr lang="cs-CZ" sz="2700" b="1" dirty="0"/>
              <a:t>– formulář zveřejněný na webových stránkách, vkládejte celý soubor a vyplňujte pouze ty listy, které se týkají vaší školy, ostatní listy neodstraňujte</a:t>
            </a:r>
            <a:br>
              <a:rPr lang="cs-CZ" sz="2700" b="1" dirty="0"/>
            </a:br>
            <a:br>
              <a:rPr lang="cs-CZ" sz="2700" b="1" dirty="0"/>
            </a:br>
            <a:br>
              <a:rPr lang="cs-CZ" sz="2700" b="1" dirty="0"/>
            </a:br>
            <a:br>
              <a:rPr lang="cs-CZ" sz="2700" b="1" dirty="0"/>
            </a:br>
            <a:br>
              <a:rPr lang="cs-CZ" sz="2700" b="1" dirty="0"/>
            </a:br>
            <a:endParaRPr lang="cs-CZ" dirty="0"/>
          </a:p>
        </p:txBody>
      </p:sp>
      <p:pic>
        <p:nvPicPr>
          <p:cNvPr id="3" name="Picture 4" descr="http://www.ostrava.cz/jahia/webdav/shared/design_manual/proveden%C3%AD%20zna%C4%8Dky/Ostrava_lg.gif">
            <a:extLst>
              <a:ext uri="{FF2B5EF4-FFF2-40B4-BE49-F238E27FC236}">
                <a16:creationId xmlns:a16="http://schemas.microsoft.com/office/drawing/2014/main" id="{76D7C3B8-C5C6-4569-AEB6-105C0A60C3C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641326" y="6262265"/>
            <a:ext cx="1970088" cy="238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49756551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>
            <a:extLst>
              <a:ext uri="{FF2B5EF4-FFF2-40B4-BE49-F238E27FC236}">
                <a16:creationId xmlns:a16="http://schemas.microsoft.com/office/drawing/2014/main" id="{512A4D69-EEB1-4E84-B9AE-9274B8A96725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395536" y="260648"/>
            <a:ext cx="8208912" cy="6120680"/>
          </a:xfrm>
        </p:spPr>
        <p:txBody>
          <a:bodyPr>
            <a:normAutofit fontScale="90000"/>
          </a:bodyPr>
          <a:lstStyle/>
          <a:p>
            <a:pPr marL="342900" indent="-342900" algn="l">
              <a:buFont typeface="Wingdings" panose="05000000000000000000" pitchFamily="2" charset="2"/>
              <a:buChar char="§"/>
            </a:pPr>
            <a:br>
              <a:rPr lang="cs-CZ" sz="2200" b="1" dirty="0"/>
            </a:br>
            <a:br>
              <a:rPr lang="cs-CZ" sz="2200" b="1" dirty="0"/>
            </a:br>
            <a:br>
              <a:rPr lang="cs-CZ" sz="2200" b="1" dirty="0"/>
            </a:br>
            <a:br>
              <a:rPr lang="cs-CZ" sz="2200" b="1" dirty="0"/>
            </a:br>
            <a:br>
              <a:rPr lang="cs-CZ" sz="2200" b="1" dirty="0"/>
            </a:br>
            <a:r>
              <a:rPr lang="cs-CZ" sz="27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V případě ostatních právnických osob se jedná o přílohy: </a:t>
            </a:r>
            <a:br>
              <a:rPr lang="cs-CZ" sz="2700" b="1" dirty="0"/>
            </a:br>
            <a:br>
              <a:rPr lang="cs-CZ" sz="2700" b="1" dirty="0"/>
            </a:br>
            <a:r>
              <a:rPr lang="cs-CZ" sz="2700" b="1" dirty="0">
                <a:solidFill>
                  <a:srgbClr val="FF0000"/>
                </a:solidFill>
              </a:rPr>
              <a:t>Kopie smlouvy o založení běžného účtu u peněžního ústavu</a:t>
            </a:r>
            <a:br>
              <a:rPr lang="cs-CZ" sz="2700" b="1" dirty="0"/>
            </a:br>
            <a:r>
              <a:rPr lang="cs-CZ" sz="2700" b="1" dirty="0">
                <a:solidFill>
                  <a:srgbClr val="FF0000"/>
                </a:solidFill>
              </a:rPr>
              <a:t>Čestné prohlášení de minimis </a:t>
            </a:r>
            <a:r>
              <a:rPr lang="cs-CZ" sz="2700" b="1" dirty="0"/>
              <a:t>(nepodepisujte)</a:t>
            </a:r>
            <a:br>
              <a:rPr lang="cs-CZ" sz="2700" b="1" dirty="0"/>
            </a:br>
            <a:r>
              <a:rPr lang="cs-CZ" sz="2700" b="1" dirty="0">
                <a:solidFill>
                  <a:srgbClr val="FF0000"/>
                </a:solidFill>
              </a:rPr>
              <a:t>Doklad na základě kterého je výchovně vzdělávací činnost vykonávána bilingvně/cizojazyčně </a:t>
            </a:r>
            <a:r>
              <a:rPr lang="cs-CZ" sz="2700" b="1" dirty="0"/>
              <a:t>(Rozhodnutí MŠMT ČR, výpis ze ŠVP) – vkládejte jako jeden soubor</a:t>
            </a:r>
            <a:br>
              <a:rPr lang="cs-CZ" sz="2700" b="1" dirty="0"/>
            </a:br>
            <a:r>
              <a:rPr lang="cs-CZ" sz="2700" b="1" dirty="0">
                <a:solidFill>
                  <a:srgbClr val="FF0000"/>
                </a:solidFill>
              </a:rPr>
              <a:t>Intenzita výuky </a:t>
            </a:r>
            <a:r>
              <a:rPr lang="cs-CZ" sz="2700" b="1" dirty="0"/>
              <a:t>– formulář zveřejněný na webových stránkách, vkládejte celý soubor a vyplňujte pouze ty listy, které se týkají vaší školy, ostatní listy neodstraňujte</a:t>
            </a:r>
            <a:br>
              <a:rPr lang="cs-CZ" sz="2700" b="1" dirty="0"/>
            </a:br>
            <a:r>
              <a:rPr lang="cs-CZ" sz="2700" b="1" dirty="0">
                <a:solidFill>
                  <a:srgbClr val="FF0000"/>
                </a:solidFill>
              </a:rPr>
              <a:t>Statistický výkaz</a:t>
            </a:r>
            <a:r>
              <a:rPr lang="cs-CZ" sz="2700" b="1" dirty="0"/>
              <a:t> o počtu dětí v MŠ, žáků v ZŠ, SŠ k 30.9.2020 – vkládejte jako jeden soubor všechny výkazy</a:t>
            </a:r>
            <a:br>
              <a:rPr lang="cs-CZ" sz="2700" b="1" dirty="0"/>
            </a:br>
            <a:r>
              <a:rPr lang="cs-CZ" sz="2700" b="1" dirty="0">
                <a:solidFill>
                  <a:srgbClr val="FF0000"/>
                </a:solidFill>
              </a:rPr>
              <a:t>Doklad o oprávnění školy vykonávat mezinárodně uznávané jazykové zkoušky a mezinárodní maturitní zkoušky</a:t>
            </a:r>
            <a:br>
              <a:rPr lang="cs-CZ" sz="2700" b="1" dirty="0"/>
            </a:br>
            <a:br>
              <a:rPr lang="cs-CZ" sz="2700" b="1" dirty="0"/>
            </a:br>
            <a:br>
              <a:rPr lang="cs-CZ" sz="2700" b="1" dirty="0"/>
            </a:br>
            <a:br>
              <a:rPr lang="cs-CZ" sz="2700" b="1" dirty="0"/>
            </a:br>
            <a:br>
              <a:rPr lang="cs-CZ" sz="2700" b="1" dirty="0"/>
            </a:br>
            <a:endParaRPr lang="cs-CZ" dirty="0"/>
          </a:p>
        </p:txBody>
      </p:sp>
      <p:pic>
        <p:nvPicPr>
          <p:cNvPr id="3" name="Picture 4" descr="http://www.ostrava.cz/jahia/webdav/shared/design_manual/proveden%C3%AD%20zna%C4%8Dky/Ostrava_lg.gif">
            <a:extLst>
              <a:ext uri="{FF2B5EF4-FFF2-40B4-BE49-F238E27FC236}">
                <a16:creationId xmlns:a16="http://schemas.microsoft.com/office/drawing/2014/main" id="{30EBCBAD-5EDD-443A-997E-DBF9BA26A38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634360" y="6439725"/>
            <a:ext cx="1970088" cy="238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16058805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2400" b="1" dirty="0">
                <a:solidFill>
                  <a:srgbClr val="FF0000"/>
                </a:solidFill>
              </a:rPr>
              <a:t>Datum</a:t>
            </a:r>
            <a:r>
              <a:rPr lang="cs-CZ" sz="2400" b="1" dirty="0"/>
              <a:t> se automaticky doplní v den otevření žádosti, </a:t>
            </a:r>
            <a:br>
              <a:rPr lang="cs-CZ" sz="2400" b="1" dirty="0"/>
            </a:br>
            <a:r>
              <a:rPr lang="cs-CZ" sz="2400" b="1" dirty="0"/>
              <a:t>doplňte jméno žadatele</a:t>
            </a:r>
            <a:endParaRPr lang="cs-CZ" sz="2400" dirty="0"/>
          </a:p>
        </p:txBody>
      </p:sp>
      <p:pic>
        <p:nvPicPr>
          <p:cNvPr id="8" name="Picture 4" descr="http://www.ostrava.cz/jahia/webdav/shared/design_manual/proveden%C3%AD%20zna%C4%8Dky/Ostrava_lg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015211" y="6500812"/>
            <a:ext cx="1970088" cy="238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Obrázek 3">
            <a:extLst>
              <a:ext uri="{FF2B5EF4-FFF2-40B4-BE49-F238E27FC236}">
                <a16:creationId xmlns:a16="http://schemas.microsoft.com/office/drawing/2014/main" id="{D2FF9118-939C-4EB8-9410-F56DC9D3B2A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9552" y="1286808"/>
            <a:ext cx="8373616" cy="5040560"/>
          </a:xfrm>
          <a:prstGeom prst="rect">
            <a:avLst/>
          </a:prstGeom>
        </p:spPr>
      </p:pic>
      <p:cxnSp>
        <p:nvCxnSpPr>
          <p:cNvPr id="10" name="Přímá spojnice se šipkou 9">
            <a:extLst>
              <a:ext uri="{FF2B5EF4-FFF2-40B4-BE49-F238E27FC236}">
                <a16:creationId xmlns:a16="http://schemas.microsoft.com/office/drawing/2014/main" id="{9E3A4FC7-206D-4809-84AD-CD82070B3760}"/>
              </a:ext>
            </a:extLst>
          </p:cNvPr>
          <p:cNvCxnSpPr>
            <a:cxnSpLocks/>
          </p:cNvCxnSpPr>
          <p:nvPr/>
        </p:nvCxnSpPr>
        <p:spPr>
          <a:xfrm flipH="1">
            <a:off x="4644008" y="1113364"/>
            <a:ext cx="720080" cy="325174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6729365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2400" b="1" dirty="0"/>
              <a:t>Žádost je vhodné v průběhu vyplňování průběžně </a:t>
            </a:r>
            <a:r>
              <a:rPr lang="cs-CZ" sz="2400" b="1" dirty="0">
                <a:solidFill>
                  <a:srgbClr val="FF0000"/>
                </a:solidFill>
              </a:rPr>
              <a:t>ukládat</a:t>
            </a:r>
            <a:endParaRPr lang="cs-CZ" sz="2400" dirty="0"/>
          </a:p>
        </p:txBody>
      </p:sp>
      <p:pic>
        <p:nvPicPr>
          <p:cNvPr id="8" name="Picture 4" descr="http://www.ostrava.cz/jahia/webdav/shared/design_manual/proveden%C3%AD%20zna%C4%8Dky/Ostrava_lg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015211" y="6500812"/>
            <a:ext cx="1970088" cy="238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Obrázek 4">
            <a:extLst>
              <a:ext uri="{FF2B5EF4-FFF2-40B4-BE49-F238E27FC236}">
                <a16:creationId xmlns:a16="http://schemas.microsoft.com/office/drawing/2014/main" id="{BA0C741B-D9AF-455F-A141-4FDB7BA7B2B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3568" y="1417638"/>
            <a:ext cx="7776864" cy="4747666"/>
          </a:xfrm>
          <a:prstGeom prst="rect">
            <a:avLst/>
          </a:prstGeom>
        </p:spPr>
      </p:pic>
      <p:cxnSp>
        <p:nvCxnSpPr>
          <p:cNvPr id="9" name="Přímá spojnice se šipkou 8">
            <a:extLst>
              <a:ext uri="{FF2B5EF4-FFF2-40B4-BE49-F238E27FC236}">
                <a16:creationId xmlns:a16="http://schemas.microsoft.com/office/drawing/2014/main" id="{6A808B89-378D-44DF-B600-BD171D618C7C}"/>
              </a:ext>
            </a:extLst>
          </p:cNvPr>
          <p:cNvCxnSpPr>
            <a:cxnSpLocks/>
          </p:cNvCxnSpPr>
          <p:nvPr/>
        </p:nvCxnSpPr>
        <p:spPr>
          <a:xfrm flipH="1">
            <a:off x="1259632" y="1196752"/>
            <a:ext cx="6336704" cy="292894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2550271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60350"/>
            <a:ext cx="8229600" cy="936625"/>
          </a:xfrm>
        </p:spPr>
        <p:txBody>
          <a:bodyPr>
            <a:normAutofit/>
          </a:bodyPr>
          <a:lstStyle/>
          <a:p>
            <a:pPr eaLnBrk="1" hangingPunct="1"/>
            <a:r>
              <a:rPr lang="cs-CZ" sz="2400" b="1" dirty="0"/>
              <a:t>Vyberete </a:t>
            </a:r>
            <a:r>
              <a:rPr lang="cs-CZ" sz="2400" b="1" u="sng" dirty="0">
                <a:solidFill>
                  <a:srgbClr val="FF0000"/>
                </a:solidFill>
              </a:rPr>
              <a:t>oblast</a:t>
            </a:r>
          </a:p>
        </p:txBody>
      </p:sp>
      <p:pic>
        <p:nvPicPr>
          <p:cNvPr id="4099" name="Picture 5" descr="http://www.ostrava.cz/jahia/webdav/shared/design_manual/proveden%C3%AD%20zna%C4%8Dky/Ostrava_lg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876256" y="6359525"/>
            <a:ext cx="1970088" cy="238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976" b="5001"/>
          <a:stretch/>
        </p:blipFill>
        <p:spPr bwMode="auto">
          <a:xfrm>
            <a:off x="457200" y="889227"/>
            <a:ext cx="8046728" cy="52017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Ovál 2"/>
          <p:cNvSpPr/>
          <p:nvPr/>
        </p:nvSpPr>
        <p:spPr>
          <a:xfrm>
            <a:off x="2987824" y="5157192"/>
            <a:ext cx="936104" cy="360040"/>
          </a:xfrm>
          <a:prstGeom prst="ellipse">
            <a:avLst/>
          </a:prstGeom>
          <a:noFill/>
          <a:ln w="63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cxnSp>
        <p:nvCxnSpPr>
          <p:cNvPr id="6" name="Přímá spojnice se šipkou 5"/>
          <p:cNvCxnSpPr/>
          <p:nvPr/>
        </p:nvCxnSpPr>
        <p:spPr>
          <a:xfrm flipH="1">
            <a:off x="3851920" y="914379"/>
            <a:ext cx="1368152" cy="4242813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5388714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cs-CZ" sz="2400" b="1" dirty="0"/>
              <a:t>Před odesláním žádosti je nutné žádost </a:t>
            </a:r>
            <a:r>
              <a:rPr lang="cs-CZ" sz="2400" b="1" dirty="0">
                <a:solidFill>
                  <a:srgbClr val="FF0000"/>
                </a:solidFill>
              </a:rPr>
              <a:t>elektronicky podepsat </a:t>
            </a:r>
            <a:r>
              <a:rPr lang="cs-CZ" sz="2400" b="1" dirty="0"/>
              <a:t>(v případě podpisu více statutárních zástupců, zaškrtněte políčko)</a:t>
            </a:r>
          </a:p>
        </p:txBody>
      </p:sp>
      <p:pic>
        <p:nvPicPr>
          <p:cNvPr id="4" name="Picture 4" descr="http://www.ostrava.cz/jahia/webdav/shared/design_manual/proveden%C3%AD%20zna%C4%8Dky/Ostrava_lg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015211" y="6500812"/>
            <a:ext cx="1970088" cy="238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Obrázek 5">
            <a:extLst>
              <a:ext uri="{FF2B5EF4-FFF2-40B4-BE49-F238E27FC236}">
                <a16:creationId xmlns:a16="http://schemas.microsoft.com/office/drawing/2014/main" id="{83923538-EC10-44D4-9321-693F3A7C72C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3568" y="1417638"/>
            <a:ext cx="7776864" cy="4963690"/>
          </a:xfrm>
          <a:prstGeom prst="rect">
            <a:avLst/>
          </a:prstGeom>
        </p:spPr>
      </p:pic>
      <p:cxnSp>
        <p:nvCxnSpPr>
          <p:cNvPr id="9" name="Přímá spojnice se šipkou 8">
            <a:extLst>
              <a:ext uri="{FF2B5EF4-FFF2-40B4-BE49-F238E27FC236}">
                <a16:creationId xmlns:a16="http://schemas.microsoft.com/office/drawing/2014/main" id="{D266075F-8927-4732-B710-1A28FA7E8299}"/>
              </a:ext>
            </a:extLst>
          </p:cNvPr>
          <p:cNvCxnSpPr>
            <a:cxnSpLocks/>
          </p:cNvCxnSpPr>
          <p:nvPr/>
        </p:nvCxnSpPr>
        <p:spPr>
          <a:xfrm flipH="1">
            <a:off x="3923928" y="548680"/>
            <a:ext cx="2304256" cy="3477691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0" name="Přímá spojnice se šipkou 9">
            <a:extLst>
              <a:ext uri="{FF2B5EF4-FFF2-40B4-BE49-F238E27FC236}">
                <a16:creationId xmlns:a16="http://schemas.microsoft.com/office/drawing/2014/main" id="{70B71147-0AA3-41FB-BF85-9FADD476A68E}"/>
              </a:ext>
            </a:extLst>
          </p:cNvPr>
          <p:cNvCxnSpPr>
            <a:cxnSpLocks/>
          </p:cNvCxnSpPr>
          <p:nvPr/>
        </p:nvCxnSpPr>
        <p:spPr>
          <a:xfrm flipH="1">
            <a:off x="3347864" y="983047"/>
            <a:ext cx="864096" cy="3427302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1028087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2400" b="1" dirty="0"/>
              <a:t>Tímto tlačítkem si můžete svoji žádost </a:t>
            </a:r>
            <a:r>
              <a:rPr lang="cs-CZ" sz="2400" b="1" dirty="0">
                <a:solidFill>
                  <a:srgbClr val="FF0000"/>
                </a:solidFill>
              </a:rPr>
              <a:t>uložit</a:t>
            </a:r>
            <a:endParaRPr lang="cs-CZ" sz="2400" dirty="0"/>
          </a:p>
        </p:txBody>
      </p:sp>
      <p:pic>
        <p:nvPicPr>
          <p:cNvPr id="4" name="Picture 4" descr="http://www.ostrava.cz/jahia/webdav/shared/design_manual/proveden%C3%AD%20zna%C4%8Dky/Ostrava_lg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015211" y="6500812"/>
            <a:ext cx="1970088" cy="238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Obrázek 5">
            <a:extLst>
              <a:ext uri="{FF2B5EF4-FFF2-40B4-BE49-F238E27FC236}">
                <a16:creationId xmlns:a16="http://schemas.microsoft.com/office/drawing/2014/main" id="{5FBCA51B-4DA7-4821-8AF4-36FEB95674C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1560" y="1340768"/>
            <a:ext cx="7920880" cy="4896544"/>
          </a:xfrm>
          <a:prstGeom prst="rect">
            <a:avLst/>
          </a:prstGeom>
        </p:spPr>
      </p:pic>
      <p:cxnSp>
        <p:nvCxnSpPr>
          <p:cNvPr id="8" name="Přímá spojnice se šipkou 7">
            <a:extLst>
              <a:ext uri="{FF2B5EF4-FFF2-40B4-BE49-F238E27FC236}">
                <a16:creationId xmlns:a16="http://schemas.microsoft.com/office/drawing/2014/main" id="{93D1A8C0-2B89-4C95-BE06-9D269CAD0E22}"/>
              </a:ext>
            </a:extLst>
          </p:cNvPr>
          <p:cNvCxnSpPr>
            <a:cxnSpLocks/>
          </p:cNvCxnSpPr>
          <p:nvPr/>
        </p:nvCxnSpPr>
        <p:spPr>
          <a:xfrm flipH="1">
            <a:off x="3714616" y="980728"/>
            <a:ext cx="3366243" cy="4464496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03216182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2400" b="1" dirty="0"/>
              <a:t>Tímto tlačítkem si můžete svoji žádost kdykoliv v průběhu vyplňování </a:t>
            </a:r>
            <a:r>
              <a:rPr lang="cs-CZ" sz="2400" b="1" dirty="0">
                <a:solidFill>
                  <a:srgbClr val="FF0000"/>
                </a:solidFill>
              </a:rPr>
              <a:t>vytisknout</a:t>
            </a:r>
            <a:r>
              <a:rPr lang="cs-CZ" sz="2400" b="1" dirty="0">
                <a:solidFill>
                  <a:srgbClr val="000000"/>
                </a:solidFill>
              </a:rPr>
              <a:t> </a:t>
            </a:r>
            <a:endParaRPr lang="cs-CZ" sz="2400" dirty="0"/>
          </a:p>
        </p:txBody>
      </p:sp>
      <p:pic>
        <p:nvPicPr>
          <p:cNvPr id="7" name="Picture 4" descr="http://www.ostrava.cz/jahia/webdav/shared/design_manual/proveden%C3%AD%20zna%C4%8Dky/Ostrava_lg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015211" y="6500812"/>
            <a:ext cx="1970088" cy="238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Obrázek 3">
            <a:extLst>
              <a:ext uri="{FF2B5EF4-FFF2-40B4-BE49-F238E27FC236}">
                <a16:creationId xmlns:a16="http://schemas.microsoft.com/office/drawing/2014/main" id="{94E52EB3-39E7-4BDE-ABE3-BF4EFA2531B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9552" y="1417638"/>
            <a:ext cx="7920880" cy="4963690"/>
          </a:xfrm>
          <a:prstGeom prst="rect">
            <a:avLst/>
          </a:prstGeom>
        </p:spPr>
      </p:pic>
      <p:cxnSp>
        <p:nvCxnSpPr>
          <p:cNvPr id="9" name="Přímá spojnice se šipkou 8">
            <a:extLst>
              <a:ext uri="{FF2B5EF4-FFF2-40B4-BE49-F238E27FC236}">
                <a16:creationId xmlns:a16="http://schemas.microsoft.com/office/drawing/2014/main" id="{F4832F8A-5A2A-4540-ABFF-1B5CD8CCADE8}"/>
              </a:ext>
            </a:extLst>
          </p:cNvPr>
          <p:cNvCxnSpPr>
            <a:cxnSpLocks/>
          </p:cNvCxnSpPr>
          <p:nvPr/>
        </p:nvCxnSpPr>
        <p:spPr>
          <a:xfrm flipH="1">
            <a:off x="3635896" y="1124744"/>
            <a:ext cx="1512168" cy="1656184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6887989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cs-CZ" sz="2400" b="1" dirty="0">
                <a:solidFill>
                  <a:srgbClr val="FF0000"/>
                </a:solidFill>
              </a:rPr>
              <a:t>Odesláním žádosti </a:t>
            </a:r>
            <a:r>
              <a:rPr lang="cs-CZ" sz="2400" b="1" dirty="0"/>
              <a:t>do systému se vám automaticky vygeneruje </a:t>
            </a:r>
            <a:r>
              <a:rPr lang="cs-CZ" sz="2400" b="1" dirty="0">
                <a:solidFill>
                  <a:srgbClr val="FF0000"/>
                </a:solidFill>
              </a:rPr>
              <a:t>kód žádosti</a:t>
            </a:r>
            <a:r>
              <a:rPr lang="cs-CZ" sz="2400" b="1" dirty="0"/>
              <a:t>, pod kterým je žádost evidována v systému.</a:t>
            </a:r>
          </a:p>
        </p:txBody>
      </p:sp>
      <p:pic>
        <p:nvPicPr>
          <p:cNvPr id="4" name="Picture 4" descr="http://www.ostrava.cz/jahia/webdav/shared/design_manual/proveden%C3%AD%20zna%C4%8Dky/Ostrava_lg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015211" y="6500812"/>
            <a:ext cx="1970088" cy="238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Obrázek 4">
            <a:extLst>
              <a:ext uri="{FF2B5EF4-FFF2-40B4-BE49-F238E27FC236}">
                <a16:creationId xmlns:a16="http://schemas.microsoft.com/office/drawing/2014/main" id="{4BD3042C-5DE7-4902-A4B8-8A50DA80A0A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6265" y="1534529"/>
            <a:ext cx="8003232" cy="4805386"/>
          </a:xfrm>
          <a:prstGeom prst="rect">
            <a:avLst/>
          </a:prstGeom>
        </p:spPr>
      </p:pic>
      <p:cxnSp>
        <p:nvCxnSpPr>
          <p:cNvPr id="11" name="Přímá spojnice se šipkou 10">
            <a:extLst>
              <a:ext uri="{FF2B5EF4-FFF2-40B4-BE49-F238E27FC236}">
                <a16:creationId xmlns:a16="http://schemas.microsoft.com/office/drawing/2014/main" id="{DD245B1D-6114-418E-A9C0-F7EF92EE8EB1}"/>
              </a:ext>
            </a:extLst>
          </p:cNvPr>
          <p:cNvCxnSpPr>
            <a:cxnSpLocks/>
          </p:cNvCxnSpPr>
          <p:nvPr/>
        </p:nvCxnSpPr>
        <p:spPr>
          <a:xfrm>
            <a:off x="1313638" y="1186801"/>
            <a:ext cx="2052228" cy="2693487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9" name="Přímá spojnice se šipkou 8">
            <a:extLst>
              <a:ext uri="{FF2B5EF4-FFF2-40B4-BE49-F238E27FC236}">
                <a16:creationId xmlns:a16="http://schemas.microsoft.com/office/drawing/2014/main" id="{6A6BC658-570E-46A4-9AAD-5A02DCD2FC52}"/>
              </a:ext>
            </a:extLst>
          </p:cNvPr>
          <p:cNvCxnSpPr>
            <a:cxnSpLocks/>
          </p:cNvCxnSpPr>
          <p:nvPr/>
        </p:nvCxnSpPr>
        <p:spPr>
          <a:xfrm>
            <a:off x="2339752" y="764704"/>
            <a:ext cx="2539460" cy="3349443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88823446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>
          <a:xfrm>
            <a:off x="395288" y="404813"/>
            <a:ext cx="8229600" cy="3573462"/>
          </a:xfrm>
        </p:spPr>
        <p:txBody>
          <a:bodyPr/>
          <a:lstStyle/>
          <a:p>
            <a:pPr eaLnBrk="1" hangingPunct="1"/>
            <a:r>
              <a:rPr lang="cs-CZ" sz="2800" b="1" dirty="0">
                <a:latin typeface="+mn-lt"/>
              </a:rPr>
              <a:t>Kontaktní osoba pro oblast</a:t>
            </a:r>
            <a:br>
              <a:rPr lang="cs-CZ" sz="2800" b="1" dirty="0">
                <a:latin typeface="+mn-lt"/>
              </a:rPr>
            </a:br>
            <a:r>
              <a:rPr lang="cs-CZ" sz="2800" b="1" dirty="0">
                <a:latin typeface="+mn-lt"/>
              </a:rPr>
              <a:t>cizojazyčné výuky</a:t>
            </a:r>
            <a:br>
              <a:rPr lang="cs-CZ" sz="2400" b="1" dirty="0"/>
            </a:br>
            <a:br>
              <a:rPr lang="cs-CZ" sz="2400" b="1" u="sng" dirty="0"/>
            </a:br>
            <a:r>
              <a:rPr lang="cs-CZ" sz="2000" b="1" dirty="0"/>
              <a:t>Ing. Marta Chylová, </a:t>
            </a:r>
            <a:r>
              <a:rPr lang="cs-CZ" sz="2000" b="1" dirty="0">
                <a:hlinkClick r:id="rId2"/>
              </a:rPr>
              <a:t>mchylova@ostrava.cz</a:t>
            </a:r>
            <a:r>
              <a:rPr lang="cs-CZ" sz="2000" b="1" dirty="0"/>
              <a:t>, 599 443 203 </a:t>
            </a:r>
            <a:br>
              <a:rPr lang="cs-CZ" sz="2400" b="1" u="sng" dirty="0"/>
            </a:br>
            <a:endParaRPr lang="cs-CZ" sz="2000" dirty="0"/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4365625"/>
            <a:ext cx="8229600" cy="2087563"/>
          </a:xfrm>
        </p:spPr>
        <p:txBody>
          <a:bodyPr/>
          <a:lstStyle/>
          <a:p>
            <a:pPr algn="ctr" eaLnBrk="1" hangingPunct="1">
              <a:buFontTx/>
              <a:buNone/>
            </a:pPr>
            <a:r>
              <a:rPr lang="cs-CZ" sz="3000" b="1" dirty="0"/>
              <a:t>Kontakty pro technickou podporu</a:t>
            </a:r>
          </a:p>
          <a:p>
            <a:pPr algn="ctr" eaLnBrk="1" hangingPunct="1">
              <a:buFontTx/>
              <a:buNone/>
            </a:pPr>
            <a:r>
              <a:rPr lang="cs-CZ" sz="2000" b="1" dirty="0">
                <a:hlinkClick r:id="rId3"/>
              </a:rPr>
              <a:t>helpdesk.dotace@ostrava.cz</a:t>
            </a:r>
            <a:r>
              <a:rPr lang="cs-CZ" sz="2000" b="1" dirty="0"/>
              <a:t> </a:t>
            </a:r>
          </a:p>
          <a:p>
            <a:pPr algn="ctr" eaLnBrk="1" hangingPunct="1">
              <a:buFontTx/>
              <a:buNone/>
            </a:pPr>
            <a:r>
              <a:rPr lang="cs-CZ" sz="2000" b="1" dirty="0"/>
              <a:t>telefon: 599 456 789</a:t>
            </a:r>
          </a:p>
          <a:p>
            <a:pPr algn="ctr" eaLnBrk="1" hangingPunct="1">
              <a:buFontTx/>
              <a:buNone/>
            </a:pPr>
            <a:br>
              <a:rPr lang="cs-CZ" sz="2400" b="1" dirty="0"/>
            </a:br>
            <a:endParaRPr lang="cs-CZ" sz="2400" b="1" dirty="0"/>
          </a:p>
          <a:p>
            <a:pPr algn="ctr" eaLnBrk="1" hangingPunct="1">
              <a:buFontTx/>
              <a:buNone/>
            </a:pPr>
            <a:endParaRPr lang="cs-CZ" sz="2400" b="1" dirty="0"/>
          </a:p>
        </p:txBody>
      </p:sp>
      <p:pic>
        <p:nvPicPr>
          <p:cNvPr id="24580" name="Picture 4" descr="http://www.ostrava.cz/jahia/webdav/shared/design_manual/proveden%C3%AD%20zna%C4%8Dky/Ostrava_lg.gif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019925" y="6524625"/>
            <a:ext cx="1970088" cy="238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31358337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2400" b="1" dirty="0"/>
              <a:t>Vyberete </a:t>
            </a:r>
            <a:r>
              <a:rPr lang="cs-CZ" sz="2400" b="1" u="sng" dirty="0">
                <a:solidFill>
                  <a:srgbClr val="FF0000"/>
                </a:solidFill>
              </a:rPr>
              <a:t>„aktuální výběrové řízení“ </a:t>
            </a:r>
            <a:endParaRPr lang="cs-CZ" sz="2400" u="sng" dirty="0">
              <a:solidFill>
                <a:srgbClr val="FF0000"/>
              </a:solidFill>
            </a:endParaRPr>
          </a:p>
        </p:txBody>
      </p:sp>
      <p:pic>
        <p:nvPicPr>
          <p:cNvPr id="5" name="Picture 5" descr="http://www.ostrava.cz/jahia/webdav/shared/design_manual/proveden%C3%AD%20zna%C4%8Dky/Ostrava_lg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019925" y="6410324"/>
            <a:ext cx="1970088" cy="238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Zástupný obsah 5">
            <a:extLst>
              <a:ext uri="{FF2B5EF4-FFF2-40B4-BE49-F238E27FC236}">
                <a16:creationId xmlns:a16="http://schemas.microsoft.com/office/drawing/2014/main" id="{93F71EBA-D41A-4980-8407-0BC5483B25A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640644" y="1124744"/>
            <a:ext cx="8046156" cy="5145561"/>
          </a:xfrm>
        </p:spPr>
      </p:pic>
      <p:cxnSp>
        <p:nvCxnSpPr>
          <p:cNvPr id="15" name="Přímá spojnice se šipkou 14">
            <a:extLst>
              <a:ext uri="{FF2B5EF4-FFF2-40B4-BE49-F238E27FC236}">
                <a16:creationId xmlns:a16="http://schemas.microsoft.com/office/drawing/2014/main" id="{C7ED8812-330D-4E6F-9D6E-52D96B267DD0}"/>
              </a:ext>
            </a:extLst>
          </p:cNvPr>
          <p:cNvCxnSpPr>
            <a:cxnSpLocks/>
          </p:cNvCxnSpPr>
          <p:nvPr/>
        </p:nvCxnSpPr>
        <p:spPr>
          <a:xfrm flipH="1">
            <a:off x="3851920" y="1052736"/>
            <a:ext cx="1512168" cy="3235351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2189660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cs-CZ" sz="2000" b="1" dirty="0"/>
              <a:t>Na této stránce najdete všechny potřebné informace, týkající se dotačního řízení (program, formulář žádosti, povinné přílohy, odkaz na program 602XML Filler, odkaz na manuál k programu, kontaktní údaje pro metodickou a technickou podporu).</a:t>
            </a:r>
            <a:r>
              <a:rPr lang="cs-CZ" sz="2000" dirty="0"/>
              <a:t> </a:t>
            </a:r>
          </a:p>
        </p:txBody>
      </p:sp>
      <p:pic>
        <p:nvPicPr>
          <p:cNvPr id="5" name="Picture 5" descr="http://www.ostrava.cz/jahia/webdav/shared/design_manual/proveden%C3%AD%20zna%C4%8Dky/Ostrava_lg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019925" y="6410324"/>
            <a:ext cx="1970088" cy="238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Zástupný obsah 7">
            <a:extLst>
              <a:ext uri="{FF2B5EF4-FFF2-40B4-BE49-F238E27FC236}">
                <a16:creationId xmlns:a16="http://schemas.microsoft.com/office/drawing/2014/main" id="{221EB4B4-C0DC-4681-8230-CF1AA1572DE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457200" y="1484784"/>
            <a:ext cx="8229600" cy="4680519"/>
          </a:xfrm>
        </p:spPr>
      </p:pic>
      <p:cxnSp>
        <p:nvCxnSpPr>
          <p:cNvPr id="9" name="Přímá spojnice se šipkou 8">
            <a:extLst>
              <a:ext uri="{FF2B5EF4-FFF2-40B4-BE49-F238E27FC236}">
                <a16:creationId xmlns:a16="http://schemas.microsoft.com/office/drawing/2014/main" id="{11FCC38C-AEEF-4C17-A58A-42B54387D4BD}"/>
              </a:ext>
            </a:extLst>
          </p:cNvPr>
          <p:cNvCxnSpPr>
            <a:cxnSpLocks/>
          </p:cNvCxnSpPr>
          <p:nvPr/>
        </p:nvCxnSpPr>
        <p:spPr>
          <a:xfrm flipH="1">
            <a:off x="3707904" y="1408107"/>
            <a:ext cx="1512168" cy="3235351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6504276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2000" b="1" dirty="0"/>
              <a:t>Pokud zpracováváte žádost prostřednictvím formuláře aplikace EvAgend poprvé  je potřeba nainstalovat program </a:t>
            </a:r>
            <a:r>
              <a:rPr lang="cs-CZ" sz="2000" b="1" u="sng" dirty="0">
                <a:solidFill>
                  <a:srgbClr val="FF0000"/>
                </a:solidFill>
              </a:rPr>
              <a:t>602XML Filler</a:t>
            </a:r>
            <a:r>
              <a:rPr lang="cs-CZ" sz="2000" b="1" dirty="0"/>
              <a:t> </a:t>
            </a:r>
            <a:endParaRPr lang="cs-CZ" sz="2000" dirty="0"/>
          </a:p>
        </p:txBody>
      </p:sp>
      <p:pic>
        <p:nvPicPr>
          <p:cNvPr id="5" name="Picture 5" descr="http://www.ostrava.cz/jahia/webdav/shared/design_manual/proveden%C3%AD%20zna%C4%8Dky/Ostrava_lg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019925" y="6410324"/>
            <a:ext cx="1970088" cy="238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1558C104-01AB-46D6-9AD5-D302C9D0376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dirty="0"/>
          </a:p>
        </p:txBody>
      </p:sp>
      <p:pic>
        <p:nvPicPr>
          <p:cNvPr id="7" name="Obrázek 6">
            <a:extLst>
              <a:ext uri="{FF2B5EF4-FFF2-40B4-BE49-F238E27FC236}">
                <a16:creationId xmlns:a16="http://schemas.microsoft.com/office/drawing/2014/main" id="{15696112-B743-474A-A7B2-56405822EFA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5576" y="1316039"/>
            <a:ext cx="7776864" cy="4993281"/>
          </a:xfrm>
          <a:prstGeom prst="rect">
            <a:avLst/>
          </a:prstGeom>
        </p:spPr>
      </p:pic>
      <p:cxnSp>
        <p:nvCxnSpPr>
          <p:cNvPr id="9" name="Přímá spojnice se šipkou 8">
            <a:extLst>
              <a:ext uri="{FF2B5EF4-FFF2-40B4-BE49-F238E27FC236}">
                <a16:creationId xmlns:a16="http://schemas.microsoft.com/office/drawing/2014/main" id="{8167CBEE-1A40-41BD-8F30-CC4D5F0A2FB4}"/>
              </a:ext>
            </a:extLst>
          </p:cNvPr>
          <p:cNvCxnSpPr>
            <a:cxnSpLocks/>
          </p:cNvCxnSpPr>
          <p:nvPr/>
        </p:nvCxnSpPr>
        <p:spPr>
          <a:xfrm flipH="1">
            <a:off x="4860032" y="1124744"/>
            <a:ext cx="2232248" cy="2736304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2846076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2000" b="1" dirty="0"/>
              <a:t>Po kliknutí na odkaz „</a:t>
            </a:r>
            <a:r>
              <a:rPr lang="cs-CZ" sz="2000" b="1" dirty="0">
                <a:solidFill>
                  <a:srgbClr val="FF0000"/>
                </a:solidFill>
              </a:rPr>
              <a:t>Žádost o poskytnutí peněžních prostředků</a:t>
            </a:r>
            <a:r>
              <a:rPr lang="cs-CZ" sz="2000" b="1" dirty="0"/>
              <a:t>“ se Vám objeví následující nabídka. Kliknete na </a:t>
            </a:r>
            <a:r>
              <a:rPr lang="cs-CZ" sz="2000" b="1" u="sng" dirty="0">
                <a:solidFill>
                  <a:srgbClr val="FF0000"/>
                </a:solidFill>
              </a:rPr>
              <a:t>Uložit</a:t>
            </a:r>
            <a:r>
              <a:rPr lang="cs-CZ" sz="2000" b="1" dirty="0">
                <a:solidFill>
                  <a:schemeClr val="tx1"/>
                </a:solidFill>
              </a:rPr>
              <a:t>.</a:t>
            </a:r>
            <a:endParaRPr lang="cs-CZ" sz="2000" dirty="0"/>
          </a:p>
        </p:txBody>
      </p:sp>
      <p:pic>
        <p:nvPicPr>
          <p:cNvPr id="5" name="Picture 5" descr="http://www.ostrava.cz/jahia/webdav/shared/design_manual/proveden%C3%AD%20zna%C4%8Dky/Ostrava_lg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019925" y="6410324"/>
            <a:ext cx="1970088" cy="238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Ovál 8"/>
          <p:cNvSpPr/>
          <p:nvPr/>
        </p:nvSpPr>
        <p:spPr>
          <a:xfrm>
            <a:off x="3491880" y="4581128"/>
            <a:ext cx="3528045" cy="288032"/>
          </a:xfrm>
          <a:prstGeom prst="ellipse">
            <a:avLst/>
          </a:prstGeom>
          <a:noFill/>
          <a:ln w="63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EDA36FE3-FDBB-4CBB-8E51-26A5EEEE526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dirty="0"/>
          </a:p>
        </p:txBody>
      </p:sp>
      <p:pic>
        <p:nvPicPr>
          <p:cNvPr id="8" name="Obrázek 7">
            <a:extLst>
              <a:ext uri="{FF2B5EF4-FFF2-40B4-BE49-F238E27FC236}">
                <a16:creationId xmlns:a16="http://schemas.microsoft.com/office/drawing/2014/main" id="{279FF488-35B9-499B-9375-5095F172A28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4056" y="1462337"/>
            <a:ext cx="8507288" cy="4671094"/>
          </a:xfrm>
          <a:prstGeom prst="rect">
            <a:avLst/>
          </a:prstGeom>
        </p:spPr>
      </p:pic>
      <p:cxnSp>
        <p:nvCxnSpPr>
          <p:cNvPr id="12" name="Přímá spojnice se šipkou 11">
            <a:extLst>
              <a:ext uri="{FF2B5EF4-FFF2-40B4-BE49-F238E27FC236}">
                <a16:creationId xmlns:a16="http://schemas.microsoft.com/office/drawing/2014/main" id="{154752C2-B0F8-4385-B4BA-2EC9625E0F68}"/>
              </a:ext>
            </a:extLst>
          </p:cNvPr>
          <p:cNvCxnSpPr>
            <a:cxnSpLocks/>
          </p:cNvCxnSpPr>
          <p:nvPr/>
        </p:nvCxnSpPr>
        <p:spPr>
          <a:xfrm flipH="1">
            <a:off x="3635896" y="846138"/>
            <a:ext cx="1800200" cy="3458097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3" name="Přímá spojnice se šipkou 12">
            <a:extLst>
              <a:ext uri="{FF2B5EF4-FFF2-40B4-BE49-F238E27FC236}">
                <a16:creationId xmlns:a16="http://schemas.microsoft.com/office/drawing/2014/main" id="{97A9F7B6-D715-4613-B362-F8B7C9F5690E}"/>
              </a:ext>
            </a:extLst>
          </p:cNvPr>
          <p:cNvCxnSpPr>
            <a:cxnSpLocks/>
          </p:cNvCxnSpPr>
          <p:nvPr/>
        </p:nvCxnSpPr>
        <p:spPr>
          <a:xfrm flipH="1">
            <a:off x="6372200" y="1185444"/>
            <a:ext cx="360040" cy="461982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0759455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994122"/>
          </a:xfrm>
        </p:spPr>
        <p:txBody>
          <a:bodyPr/>
          <a:lstStyle/>
          <a:p>
            <a:pPr eaLnBrk="1" hangingPunct="1"/>
            <a:r>
              <a:rPr lang="cs-CZ" sz="2000" b="1" dirty="0"/>
              <a:t>Zvolíte místo pro uložení  </a:t>
            </a:r>
            <a:r>
              <a:rPr lang="cs-CZ" sz="2000" b="1" dirty="0">
                <a:solidFill>
                  <a:srgbClr val="FF0000"/>
                </a:solidFill>
              </a:rPr>
              <a:t>formuláře žádosti , </a:t>
            </a:r>
            <a:r>
              <a:rPr lang="cs-CZ" sz="2000" b="1" dirty="0"/>
              <a:t>např. na plochu PC</a:t>
            </a:r>
            <a:endParaRPr lang="cs-CZ" sz="2000" dirty="0"/>
          </a:p>
        </p:txBody>
      </p:sp>
      <p:pic>
        <p:nvPicPr>
          <p:cNvPr id="8195" name="Picture 5" descr="http://www.ostrava.cz/jahia/webdav/shared/design_manual/proveden%C3%AD%20zna%C4%8Dky/Ostrava_lg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019925" y="6524625"/>
            <a:ext cx="1970088" cy="238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Obrázek 2">
            <a:extLst>
              <a:ext uri="{FF2B5EF4-FFF2-40B4-BE49-F238E27FC236}">
                <a16:creationId xmlns:a16="http://schemas.microsoft.com/office/drawing/2014/main" id="{3DA8BBF5-584A-414F-90FA-09FC068F63B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1560" y="1196752"/>
            <a:ext cx="8291264" cy="5026570"/>
          </a:xfrm>
          <a:prstGeom prst="rect">
            <a:avLst/>
          </a:prstGeom>
        </p:spPr>
      </p:pic>
      <p:cxnSp>
        <p:nvCxnSpPr>
          <p:cNvPr id="8" name="Přímá spojnice se šipkou 7">
            <a:extLst>
              <a:ext uri="{FF2B5EF4-FFF2-40B4-BE49-F238E27FC236}">
                <a16:creationId xmlns:a16="http://schemas.microsoft.com/office/drawing/2014/main" id="{E913B546-2E43-4948-A59C-2A6FF43E5F1A}"/>
              </a:ext>
            </a:extLst>
          </p:cNvPr>
          <p:cNvCxnSpPr>
            <a:cxnSpLocks/>
          </p:cNvCxnSpPr>
          <p:nvPr/>
        </p:nvCxnSpPr>
        <p:spPr>
          <a:xfrm>
            <a:off x="5580112" y="980728"/>
            <a:ext cx="648072" cy="3744416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5625925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2000" b="1" dirty="0"/>
              <a:t>V otevřeném </a:t>
            </a:r>
            <a:r>
              <a:rPr lang="cs-CZ" sz="2000" b="1" dirty="0">
                <a:solidFill>
                  <a:srgbClr val="FF0000"/>
                </a:solidFill>
              </a:rPr>
              <a:t>formuláři žádosti </a:t>
            </a:r>
            <a:r>
              <a:rPr lang="cs-CZ" sz="2000" b="1" dirty="0">
                <a:solidFill>
                  <a:schemeClr val="tx1"/>
                </a:solidFill>
              </a:rPr>
              <a:t>je nutné vyplnit všechny</a:t>
            </a:r>
            <a:r>
              <a:rPr lang="cs-CZ" sz="2000" b="1" dirty="0"/>
              <a:t> </a:t>
            </a:r>
            <a:r>
              <a:rPr lang="cs-CZ" sz="2000" b="1" dirty="0">
                <a:solidFill>
                  <a:schemeClr val="tx1"/>
                </a:solidFill>
              </a:rPr>
              <a:t>položky</a:t>
            </a:r>
            <a:endParaRPr lang="cs-CZ" sz="2000" dirty="0"/>
          </a:p>
        </p:txBody>
      </p:sp>
      <p:pic>
        <p:nvPicPr>
          <p:cNvPr id="5" name="Picture 4" descr="http://www.ostrava.cz/jahia/webdav/shared/design_manual/proveden%C3%AD%20zna%C4%8Dky/Ostrava_lg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019925" y="6524625"/>
            <a:ext cx="1970088" cy="238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Obrázek 5">
            <a:extLst>
              <a:ext uri="{FF2B5EF4-FFF2-40B4-BE49-F238E27FC236}">
                <a16:creationId xmlns:a16="http://schemas.microsoft.com/office/drawing/2014/main" id="{DBD4F42D-0C1D-4F1B-A0AD-061E639ACD6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5576" y="1205136"/>
            <a:ext cx="7632848" cy="5104184"/>
          </a:xfrm>
          <a:prstGeom prst="rect">
            <a:avLst/>
          </a:prstGeom>
        </p:spPr>
      </p:pic>
      <p:cxnSp>
        <p:nvCxnSpPr>
          <p:cNvPr id="15" name="Přímá spojnice se šipkou 14">
            <a:extLst>
              <a:ext uri="{FF2B5EF4-FFF2-40B4-BE49-F238E27FC236}">
                <a16:creationId xmlns:a16="http://schemas.microsoft.com/office/drawing/2014/main" id="{4F050883-0FBF-449C-8088-EC1BC06CA2E1}"/>
              </a:ext>
            </a:extLst>
          </p:cNvPr>
          <p:cNvCxnSpPr>
            <a:cxnSpLocks/>
          </p:cNvCxnSpPr>
          <p:nvPr/>
        </p:nvCxnSpPr>
        <p:spPr>
          <a:xfrm flipH="1">
            <a:off x="4932040" y="1205136"/>
            <a:ext cx="1355349" cy="368346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6" name="Přímá spojnice se šipkou 15">
            <a:extLst>
              <a:ext uri="{FF2B5EF4-FFF2-40B4-BE49-F238E27FC236}">
                <a16:creationId xmlns:a16="http://schemas.microsoft.com/office/drawing/2014/main" id="{23415A4E-5E08-48E2-B3E6-F99F19C038D0}"/>
              </a:ext>
            </a:extLst>
          </p:cNvPr>
          <p:cNvCxnSpPr/>
          <p:nvPr/>
        </p:nvCxnSpPr>
        <p:spPr>
          <a:xfrm flipH="1">
            <a:off x="4131568" y="1173324"/>
            <a:ext cx="1656184" cy="2088232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7" name="Přímá spojnice se šipkou 16">
            <a:extLst>
              <a:ext uri="{FF2B5EF4-FFF2-40B4-BE49-F238E27FC236}">
                <a16:creationId xmlns:a16="http://schemas.microsoft.com/office/drawing/2014/main" id="{252EC2D2-5B8A-4248-8395-7E9399C4C06D}"/>
              </a:ext>
            </a:extLst>
          </p:cNvPr>
          <p:cNvCxnSpPr>
            <a:cxnSpLocks/>
          </p:cNvCxnSpPr>
          <p:nvPr/>
        </p:nvCxnSpPr>
        <p:spPr>
          <a:xfrm flipH="1">
            <a:off x="4226768" y="1205136"/>
            <a:ext cx="1859360" cy="2626499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8" name="Přímá spojnice se šipkou 17">
            <a:extLst>
              <a:ext uri="{FF2B5EF4-FFF2-40B4-BE49-F238E27FC236}">
                <a16:creationId xmlns:a16="http://schemas.microsoft.com/office/drawing/2014/main" id="{D6ABE210-2D93-4AF0-A31D-C95D698B23C0}"/>
              </a:ext>
            </a:extLst>
          </p:cNvPr>
          <p:cNvCxnSpPr>
            <a:cxnSpLocks/>
          </p:cNvCxnSpPr>
          <p:nvPr/>
        </p:nvCxnSpPr>
        <p:spPr>
          <a:xfrm flipH="1">
            <a:off x="4355976" y="1205136"/>
            <a:ext cx="1829824" cy="3303984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04718103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821</TotalTime>
  <Words>846</Words>
  <Application>Microsoft Office PowerPoint</Application>
  <PresentationFormat>Předvádění na obrazovce (4:3)</PresentationFormat>
  <Paragraphs>40</Paragraphs>
  <Slides>34</Slides>
  <Notes>1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34</vt:i4>
      </vt:variant>
    </vt:vector>
  </HeadingPairs>
  <TitlesOfParts>
    <vt:vector size="38" baseType="lpstr">
      <vt:lpstr>Arial</vt:lpstr>
      <vt:lpstr>Calibri</vt:lpstr>
      <vt:lpstr>Wingdings</vt:lpstr>
      <vt:lpstr>Motiv systému Office</vt:lpstr>
      <vt:lpstr> Postup pro podání žádostí  o poskytnutí peněžních  prostředků z rozpočtu SMO</vt:lpstr>
      <vt:lpstr>Na www.ostrava.cz naleznete  v záložce „ÚŘAD“ - odkaz „Dotace“</vt:lpstr>
      <vt:lpstr>Vyberete oblast</vt:lpstr>
      <vt:lpstr>Vyberete „aktuální výběrové řízení“ </vt:lpstr>
      <vt:lpstr>Na této stránce najdete všechny potřebné informace, týkající se dotačního řízení (program, formulář žádosti, povinné přílohy, odkaz na program 602XML Filler, odkaz na manuál k programu, kontaktní údaje pro metodickou a technickou podporu). </vt:lpstr>
      <vt:lpstr>Pokud zpracováváte žádost prostřednictvím formuláře aplikace EvAgend poprvé  je potřeba nainstalovat program 602XML Filler </vt:lpstr>
      <vt:lpstr>Po kliknutí na odkaz „Žádost o poskytnutí peněžních prostředků“ se Vám objeví následující nabídka. Kliknete na Uložit.</vt:lpstr>
      <vt:lpstr>Zvolíte místo pro uložení  formuláře žádosti , např. na plochu PC</vt:lpstr>
      <vt:lpstr>V otevřeném formuláři žádosti je nutné vyplnit všechny položky</vt:lpstr>
      <vt:lpstr>V případě, že nebude povinná položka vyplněna nebo bude vyplněna v nesprávném formátu, systém vás na to upozorní</vt:lpstr>
      <vt:lpstr>Rok 2021 je již vyplněn, dále vyplňte Název projektu</vt:lpstr>
      <vt:lpstr>Zde vyberte právní formu</vt:lpstr>
      <vt:lpstr>Zde vyberte kategorii žadatele dle Vaší právní formy, správný výběr nastaví automaticky v žádosti povinné přílohy, které je  nutno do žádosti vložit</vt:lpstr>
      <vt:lpstr>Dále vyplňte Název žadatele dle zřizovací listiny nebo zakládající listiny, IČO, DIČ, zda jste nebo nejste plátce DPH a další kontaktní údaje</vt:lpstr>
      <vt:lpstr>Dále vyplňte údaje o statutárním zástupci, právní důvod zastoupení, funkci a všechny kontaktní údaje</vt:lpstr>
      <vt:lpstr>Zde vyplňte veškeré bankovní údaje, číslo účtu, kód banky  z nabídky a název banky systém automaticky doplní.</vt:lpstr>
      <vt:lpstr>Vyplňte odůvodnění žádostí – cíl projektu, uvedený textu bude použit pro zpracování materiálů pro orgány města, vyplňte i účel použití PP (stručný popis projektu)</vt:lpstr>
      <vt:lpstr>Doba dosažení účelu je již nastavena, není potřeba tedy vyplňovat, vyplňte prosím u způsob prezentace města</vt:lpstr>
      <vt:lpstr>Údaje o škole – vyplníte předpokládané počty žáků, kterých se týká bilingvní výuka, výuka metodou CLIL, cizojazyčná výuka nebo výuka cizího jazyka v MŠ</vt:lpstr>
      <vt:lpstr>Rozpočet – zde vyberete z nabídky náklady, o které budete žádat, zeleným plus přidáte další řádek, červeným křížkem řádek zrušíte</vt:lpstr>
      <vt:lpstr>Ostatní zdroje financování – doplňte zdroj (dotace kraj, dary, příspěvek zřizovatele) a částku zaokrouhlenou na celé tisícikoruny</vt:lpstr>
      <vt:lpstr>Vyplňte celkové náklady, požadované PP, ostatní zdroje financování se automaticky doplní, pokud jste v předchozím kroku částku uvedli.</vt:lpstr>
      <vt:lpstr>Celkové náklady = Požadované PP + Ostatní zdroje   Systém vás upozorní, pokud by tato rovnice neplatila!!!  Např.  Požadované PP budou vyšší než Celkové náklady  Ostatní zdroje budou s nulovou hodnotou a Požadované PP budou nižší než Celkové náklady  </vt:lpstr>
      <vt:lpstr>Vyplňte údaje čestného prohlášení výběrem z nabídky</vt:lpstr>
      <vt:lpstr>Seznam příloh žádosti – vložte povinné přílohy žádosti. Při správném výběru kategorie žadatele se automaticky nastaví volba příloh, které je nutno vložit. Každou přílohu vkládejte jako jeden soubor.</vt:lpstr>
      <vt:lpstr>     V případě příspěvkových organizací zřizovaných městskými obvody se jedná o přílohy:   Kopie smlouvy o založení běžného účtu u peněžního ústavu  Čestné prohlášení de minimis (nepodepisujte)  Doklad na základě kterého je výchovně vzdělávací činnost vykonávána bilingvně/cizojazyčně (Rozhodnutí MŠMT ČR, výpis ze ŠVP) – vkládejte jako jeden soubor  Intenzita výuky – formulář zveřejněný na webových stránkách, vkládejte celý soubor a vyplňujte pouze ty listy, které se týkají vaší školy, ostatní listy neodstraňujte     </vt:lpstr>
      <vt:lpstr>     V případě ostatních právnických osob se jedná o přílohy:   Kopie smlouvy o založení běžného účtu u peněžního ústavu Čestné prohlášení de minimis (nepodepisujte) Doklad na základě kterého je výchovně vzdělávací činnost vykonávána bilingvně/cizojazyčně (Rozhodnutí MŠMT ČR, výpis ze ŠVP) – vkládejte jako jeden soubor Intenzita výuky – formulář zveřejněný na webových stránkách, vkládejte celý soubor a vyplňujte pouze ty listy, které se týkají vaší školy, ostatní listy neodstraňujte Statistický výkaz o počtu dětí v MŠ, žáků v ZŠ, SŠ k 30.9.2020 – vkládejte jako jeden soubor všechny výkazy Doklad o oprávnění školy vykonávat mezinárodně uznávané jazykové zkoušky a mezinárodní maturitní zkoušky     </vt:lpstr>
      <vt:lpstr>Datum se automaticky doplní v den otevření žádosti,  doplňte jméno žadatele</vt:lpstr>
      <vt:lpstr>Žádost je vhodné v průběhu vyplňování průběžně ukládat</vt:lpstr>
      <vt:lpstr>Před odesláním žádosti je nutné žádost elektronicky podepsat (v případě podpisu více statutárních zástupců, zaškrtněte políčko)</vt:lpstr>
      <vt:lpstr>Tímto tlačítkem si můžete svoji žádost uložit</vt:lpstr>
      <vt:lpstr>Tímto tlačítkem si můžete svoji žádost kdykoliv v průběhu vyplňování vytisknout </vt:lpstr>
      <vt:lpstr>Odesláním žádosti do systému se vám automaticky vygeneruje kód žádosti, pod kterým je žádost evidována v systému.</vt:lpstr>
      <vt:lpstr>Kontaktní osoba pro oblast cizojazyčné výuky  Ing. Marta Chylová, mchylova@ostrava.cz, 599 443 203  </vt:lpstr>
    </vt:vector>
  </TitlesOfParts>
  <Company>MMO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Postup pro podání žádostí o poskytnutí peněžních prostředků z rozpočtu SMO</dc:title>
  <dc:creator>Riessová Izabela</dc:creator>
  <cp:lastModifiedBy>Chylová Marta</cp:lastModifiedBy>
  <cp:revision>48</cp:revision>
  <cp:lastPrinted>2021-03-22T13:11:01Z</cp:lastPrinted>
  <dcterms:created xsi:type="dcterms:W3CDTF">2020-08-24T07:57:44Z</dcterms:created>
  <dcterms:modified xsi:type="dcterms:W3CDTF">2021-03-29T06:59:46Z</dcterms:modified>
</cp:coreProperties>
</file>